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35"/>
  </p:notesMasterIdLst>
  <p:handoutMasterIdLst>
    <p:handoutMasterId r:id="rId36"/>
  </p:handoutMasterIdLst>
  <p:sldIdLst>
    <p:sldId id="257" r:id="rId6"/>
    <p:sldId id="325" r:id="rId7"/>
    <p:sldId id="326" r:id="rId8"/>
    <p:sldId id="321" r:id="rId9"/>
    <p:sldId id="324" r:id="rId10"/>
    <p:sldId id="318" r:id="rId11"/>
    <p:sldId id="317" r:id="rId12"/>
    <p:sldId id="327" r:id="rId13"/>
    <p:sldId id="316" r:id="rId14"/>
    <p:sldId id="307" r:id="rId15"/>
    <p:sldId id="308" r:id="rId16"/>
    <p:sldId id="279" r:id="rId17"/>
    <p:sldId id="278" r:id="rId18"/>
    <p:sldId id="290" r:id="rId19"/>
    <p:sldId id="306" r:id="rId20"/>
    <p:sldId id="304" r:id="rId21"/>
    <p:sldId id="302" r:id="rId22"/>
    <p:sldId id="303" r:id="rId23"/>
    <p:sldId id="294" r:id="rId24"/>
    <p:sldId id="295" r:id="rId25"/>
    <p:sldId id="291" r:id="rId26"/>
    <p:sldId id="292" r:id="rId27"/>
    <p:sldId id="293" r:id="rId28"/>
    <p:sldId id="297" r:id="rId29"/>
    <p:sldId id="296" r:id="rId30"/>
    <p:sldId id="298" r:id="rId31"/>
    <p:sldId id="299" r:id="rId32"/>
    <p:sldId id="300"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ACA"/>
    <a:srgbClr val="143A60"/>
    <a:srgbClr val="5F6666"/>
    <a:srgbClr val="D9E4E4"/>
    <a:srgbClr val="9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143A60"/>
              </a:solidFill>
              <a:ln w="19050">
                <a:noFill/>
              </a:ln>
              <a:effectLst/>
            </c:spPr>
            <c:extLst>
              <c:ext xmlns:c16="http://schemas.microsoft.com/office/drawing/2014/chart" uri="{C3380CC4-5D6E-409C-BE32-E72D297353CC}">
                <c16:uniqueId val="{00000001-5B32-498A-BA96-D0931BA13C43}"/>
              </c:ext>
            </c:extLst>
          </c:dPt>
          <c:dPt>
            <c:idx val="1"/>
            <c:bubble3D val="0"/>
            <c:spPr>
              <a:solidFill>
                <a:srgbClr val="5F6666"/>
              </a:solidFill>
              <a:ln w="19050">
                <a:noFill/>
              </a:ln>
              <a:effectLst/>
            </c:spPr>
            <c:extLst>
              <c:ext xmlns:c16="http://schemas.microsoft.com/office/drawing/2014/chart" uri="{C3380CC4-5D6E-409C-BE32-E72D297353CC}">
                <c16:uniqueId val="{00000003-5B32-498A-BA96-D0931BA13C43}"/>
              </c:ext>
            </c:extLst>
          </c:dPt>
          <c:dPt>
            <c:idx val="2"/>
            <c:bubble3D val="0"/>
            <c:spPr>
              <a:solidFill>
                <a:srgbClr val="909999"/>
              </a:solidFill>
              <a:ln w="19050">
                <a:noFill/>
              </a:ln>
              <a:effectLst/>
            </c:spPr>
            <c:extLst>
              <c:ext xmlns:c16="http://schemas.microsoft.com/office/drawing/2014/chart" uri="{C3380CC4-5D6E-409C-BE32-E72D297353CC}">
                <c16:uniqueId val="{00000005-5B32-498A-BA96-D0931BA13C43}"/>
              </c:ext>
            </c:extLst>
          </c:dPt>
          <c:dPt>
            <c:idx val="3"/>
            <c:bubble3D val="0"/>
            <c:spPr>
              <a:solidFill>
                <a:srgbClr val="3E8ACA"/>
              </a:solidFill>
              <a:ln w="19050">
                <a:noFill/>
              </a:ln>
              <a:effectLst/>
            </c:spPr>
            <c:extLst>
              <c:ext xmlns:c16="http://schemas.microsoft.com/office/drawing/2014/chart" uri="{C3380CC4-5D6E-409C-BE32-E72D297353CC}">
                <c16:uniqueId val="{00000007-5B32-498A-BA96-D0931BA13C43}"/>
              </c:ext>
            </c:extLst>
          </c:dPt>
          <c:cat>
            <c:strRef>
              <c:f>Sheet1!$A$2:$A$5</c:f>
              <c:strCache>
                <c:ptCount val="4"/>
                <c:pt idx="0">
                  <c:v>Lorem Ipsum 01</c:v>
                </c:pt>
                <c:pt idx="1">
                  <c:v>Lorem Ipsum 02</c:v>
                </c:pt>
                <c:pt idx="2">
                  <c:v>Lorem Ipsum 03</c:v>
                </c:pt>
                <c:pt idx="3">
                  <c:v>Lorem Ipsum 04</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5B32-498A-BA96-D0931BA13C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143A60"/>
              </a:solidFill>
              <a:ln w="19050">
                <a:noFill/>
              </a:ln>
              <a:effectLst/>
            </c:spPr>
            <c:extLst>
              <c:ext xmlns:c16="http://schemas.microsoft.com/office/drawing/2014/chart" uri="{C3380CC4-5D6E-409C-BE32-E72D297353CC}">
                <c16:uniqueId val="{00000001-5B32-498A-BA96-D0931BA13C43}"/>
              </c:ext>
            </c:extLst>
          </c:dPt>
          <c:dPt>
            <c:idx val="1"/>
            <c:bubble3D val="0"/>
            <c:spPr>
              <a:solidFill>
                <a:srgbClr val="5F6666"/>
              </a:solidFill>
              <a:ln w="19050">
                <a:noFill/>
              </a:ln>
              <a:effectLst/>
            </c:spPr>
            <c:extLst>
              <c:ext xmlns:c16="http://schemas.microsoft.com/office/drawing/2014/chart" uri="{C3380CC4-5D6E-409C-BE32-E72D297353CC}">
                <c16:uniqueId val="{00000003-5B32-498A-BA96-D0931BA13C43}"/>
              </c:ext>
            </c:extLst>
          </c:dPt>
          <c:dPt>
            <c:idx val="2"/>
            <c:bubble3D val="0"/>
            <c:spPr>
              <a:solidFill>
                <a:srgbClr val="909999"/>
              </a:solidFill>
              <a:ln w="19050">
                <a:noFill/>
              </a:ln>
              <a:effectLst/>
            </c:spPr>
            <c:extLst>
              <c:ext xmlns:c16="http://schemas.microsoft.com/office/drawing/2014/chart" uri="{C3380CC4-5D6E-409C-BE32-E72D297353CC}">
                <c16:uniqueId val="{00000005-5B32-498A-BA96-D0931BA13C43}"/>
              </c:ext>
            </c:extLst>
          </c:dPt>
          <c:dPt>
            <c:idx val="3"/>
            <c:bubble3D val="0"/>
            <c:spPr>
              <a:solidFill>
                <a:srgbClr val="3E8ACA"/>
              </a:solidFill>
              <a:ln w="19050">
                <a:noFill/>
              </a:ln>
              <a:effectLst/>
            </c:spPr>
            <c:extLst>
              <c:ext xmlns:c16="http://schemas.microsoft.com/office/drawing/2014/chart" uri="{C3380CC4-5D6E-409C-BE32-E72D297353CC}">
                <c16:uniqueId val="{00000007-5B32-498A-BA96-D0931BA13C43}"/>
              </c:ext>
            </c:extLst>
          </c:dPt>
          <c:cat>
            <c:strRef>
              <c:f>Sheet1!$A$2:$A$5</c:f>
              <c:strCache>
                <c:ptCount val="4"/>
                <c:pt idx="0">
                  <c:v>Lorem Ipsum 01</c:v>
                </c:pt>
                <c:pt idx="1">
                  <c:v>Lorem Ipsum 02</c:v>
                </c:pt>
                <c:pt idx="2">
                  <c:v>Lorem Ipsum 03</c:v>
                </c:pt>
                <c:pt idx="3">
                  <c:v>Lorem Ipsum 04</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5B32-498A-BA96-D0931BA13C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143A60"/>
              </a:solidFill>
              <a:ln w="19050">
                <a:noFill/>
              </a:ln>
              <a:effectLst/>
            </c:spPr>
            <c:extLst>
              <c:ext xmlns:c16="http://schemas.microsoft.com/office/drawing/2014/chart" uri="{C3380CC4-5D6E-409C-BE32-E72D297353CC}">
                <c16:uniqueId val="{00000001-5B32-498A-BA96-D0931BA13C43}"/>
              </c:ext>
            </c:extLst>
          </c:dPt>
          <c:dPt>
            <c:idx val="1"/>
            <c:bubble3D val="0"/>
            <c:spPr>
              <a:solidFill>
                <a:srgbClr val="5F6666"/>
              </a:solidFill>
              <a:ln w="19050">
                <a:noFill/>
              </a:ln>
              <a:effectLst/>
            </c:spPr>
            <c:extLst>
              <c:ext xmlns:c16="http://schemas.microsoft.com/office/drawing/2014/chart" uri="{C3380CC4-5D6E-409C-BE32-E72D297353CC}">
                <c16:uniqueId val="{00000003-5B32-498A-BA96-D0931BA13C43}"/>
              </c:ext>
            </c:extLst>
          </c:dPt>
          <c:dPt>
            <c:idx val="2"/>
            <c:bubble3D val="0"/>
            <c:spPr>
              <a:solidFill>
                <a:srgbClr val="909999"/>
              </a:solidFill>
              <a:ln w="19050">
                <a:noFill/>
              </a:ln>
              <a:effectLst/>
            </c:spPr>
            <c:extLst>
              <c:ext xmlns:c16="http://schemas.microsoft.com/office/drawing/2014/chart" uri="{C3380CC4-5D6E-409C-BE32-E72D297353CC}">
                <c16:uniqueId val="{00000005-5B32-498A-BA96-D0931BA13C43}"/>
              </c:ext>
            </c:extLst>
          </c:dPt>
          <c:dPt>
            <c:idx val="3"/>
            <c:bubble3D val="0"/>
            <c:spPr>
              <a:solidFill>
                <a:srgbClr val="3E8ACA"/>
              </a:solidFill>
              <a:ln w="19050">
                <a:noFill/>
              </a:ln>
              <a:effectLst/>
            </c:spPr>
            <c:extLst>
              <c:ext xmlns:c16="http://schemas.microsoft.com/office/drawing/2014/chart" uri="{C3380CC4-5D6E-409C-BE32-E72D297353CC}">
                <c16:uniqueId val="{00000007-5B32-498A-BA96-D0931BA13C43}"/>
              </c:ext>
            </c:extLst>
          </c:dPt>
          <c:cat>
            <c:strRef>
              <c:f>Sheet1!$A$2:$A$5</c:f>
              <c:strCache>
                <c:ptCount val="4"/>
                <c:pt idx="0">
                  <c:v>Lorem Ipsum 01</c:v>
                </c:pt>
                <c:pt idx="1">
                  <c:v>Lorem Ipsum 02</c:v>
                </c:pt>
                <c:pt idx="2">
                  <c:v>Lorem Ipsum 03</c:v>
                </c:pt>
                <c:pt idx="3">
                  <c:v>Lorem Ipsum 04</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5B32-498A-BA96-D0931BA13C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143A60"/>
              </a:solidFill>
              <a:ln w="19050">
                <a:noFill/>
              </a:ln>
              <a:effectLst/>
            </c:spPr>
            <c:extLst>
              <c:ext xmlns:c16="http://schemas.microsoft.com/office/drawing/2014/chart" uri="{C3380CC4-5D6E-409C-BE32-E72D297353CC}">
                <c16:uniqueId val="{00000001-5B32-498A-BA96-D0931BA13C43}"/>
              </c:ext>
            </c:extLst>
          </c:dPt>
          <c:dPt>
            <c:idx val="1"/>
            <c:bubble3D val="0"/>
            <c:spPr>
              <a:solidFill>
                <a:srgbClr val="5F6666"/>
              </a:solidFill>
              <a:ln w="19050">
                <a:noFill/>
              </a:ln>
              <a:effectLst/>
            </c:spPr>
            <c:extLst>
              <c:ext xmlns:c16="http://schemas.microsoft.com/office/drawing/2014/chart" uri="{C3380CC4-5D6E-409C-BE32-E72D297353CC}">
                <c16:uniqueId val="{00000003-5B32-498A-BA96-D0931BA13C43}"/>
              </c:ext>
            </c:extLst>
          </c:dPt>
          <c:dPt>
            <c:idx val="2"/>
            <c:bubble3D val="0"/>
            <c:spPr>
              <a:solidFill>
                <a:srgbClr val="909999"/>
              </a:solidFill>
              <a:ln w="19050">
                <a:noFill/>
              </a:ln>
              <a:effectLst/>
            </c:spPr>
            <c:extLst>
              <c:ext xmlns:c16="http://schemas.microsoft.com/office/drawing/2014/chart" uri="{C3380CC4-5D6E-409C-BE32-E72D297353CC}">
                <c16:uniqueId val="{00000005-5B32-498A-BA96-D0931BA13C43}"/>
              </c:ext>
            </c:extLst>
          </c:dPt>
          <c:dPt>
            <c:idx val="3"/>
            <c:bubble3D val="0"/>
            <c:spPr>
              <a:solidFill>
                <a:srgbClr val="3E8ACA"/>
              </a:solidFill>
              <a:ln w="19050">
                <a:noFill/>
              </a:ln>
              <a:effectLst/>
            </c:spPr>
            <c:extLst>
              <c:ext xmlns:c16="http://schemas.microsoft.com/office/drawing/2014/chart" uri="{C3380CC4-5D6E-409C-BE32-E72D297353CC}">
                <c16:uniqueId val="{00000007-5B32-498A-BA96-D0931BA13C43}"/>
              </c:ext>
            </c:extLst>
          </c:dPt>
          <c:cat>
            <c:strRef>
              <c:f>Sheet1!$A$2:$A$5</c:f>
              <c:strCache>
                <c:ptCount val="4"/>
                <c:pt idx="0">
                  <c:v>Lorem Ipsum 01</c:v>
                </c:pt>
                <c:pt idx="1">
                  <c:v>Lorem Ipsum 02</c:v>
                </c:pt>
                <c:pt idx="2">
                  <c:v>Lorem Ipsum 03</c:v>
                </c:pt>
                <c:pt idx="3">
                  <c:v>Lorem Ipsum 04</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5B32-498A-BA96-D0931BA13C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1/31/24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latin typeface="Arial" pitchFamily="34" charset="0"/>
                <a:cs typeface="Arial" pitchFamily="34" charset="0"/>
              </a:rPr>
              <a:t>To change the  image on this slide, select the picture and delete it. Then click the Pictures icon in the placeholder to insert your own image.</a:t>
            </a:r>
          </a:p>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latin typeface="Arial" pitchFamily="34" charset="0"/>
                <a:cs typeface="Arial" pitchFamily="34" charset="0"/>
              </a:rPr>
              <a:t>To change the  image on this slide, select the picture and delete it. Then click the Pictures icon in the placeholder to insert your own image.</a:t>
            </a:r>
          </a:p>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316282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userDrawn="1"/>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rgbClr val="143A60"/>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1/31/24</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1/31/24</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08207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blipFill>
          <a:blip r:embed="rId2">
            <a:alphaModFix amt="4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269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gradFill>
            <a:gsLst>
              <a:gs pos="88000">
                <a:srgbClr val="143A60"/>
              </a:gs>
              <a:gs pos="70000">
                <a:srgbClr val="3E8ACA"/>
              </a:gs>
              <a:gs pos="42000">
                <a:schemeClr val="bg1"/>
              </a:gs>
              <a:gs pos="1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rgbClr val="3E8AC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rgbClr val="143A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hasCustomPrompt="1"/>
          </p:nvPr>
        </p:nvSpPr>
        <p:spPr>
          <a:xfrm>
            <a:off x="9871318" y="685800"/>
            <a:ext cx="1033272" cy="5486400"/>
          </a:xfrm>
        </p:spPr>
        <p:txBody>
          <a:bodyPr vert="eaVert">
            <a:normAutofit/>
          </a:bodyPr>
          <a:lstStyle>
            <a:lvl1pPr>
              <a:defRPr sz="4400">
                <a:latin typeface="Optima" panose="02000503060000020004" pitchFamily="2" charset="0"/>
              </a:defRPr>
            </a:lvl1pPr>
          </a:lstStyle>
          <a:p>
            <a:r>
              <a:rPr lang="en-US"/>
              <a:t>Case Study</a:t>
            </a:r>
          </a:p>
        </p:txBody>
      </p:sp>
      <p:sp>
        <p:nvSpPr>
          <p:cNvPr id="3" name="Vertical Text Placeholder 2"/>
          <p:cNvSpPr>
            <a:spLocks noGrp="1"/>
          </p:cNvSpPr>
          <p:nvPr>
            <p:ph type="body" orient="vert" idx="1"/>
          </p:nvPr>
        </p:nvSpPr>
        <p:spPr>
          <a:xfrm rot="16200000">
            <a:off x="1342213" y="852349"/>
            <a:ext cx="4251958" cy="6387739"/>
          </a:xfrm>
        </p:spPr>
        <p:txBody>
          <a:bodyPr vert="eaVert"/>
          <a:lstStyle>
            <a:lvl1pPr>
              <a:defRPr/>
            </a:lvl1pPr>
          </a:lstStyle>
          <a:p>
            <a:pPr lvl="0"/>
            <a:r>
              <a:rPr lang="en-US"/>
              <a:t>Edit Master text styles</a:t>
            </a:r>
          </a:p>
        </p:txBody>
      </p:sp>
      <p:sp>
        <p:nvSpPr>
          <p:cNvPr id="6" name="Slide Number Placeholder 5"/>
          <p:cNvSpPr>
            <a:spLocks noGrp="1"/>
          </p:cNvSpPr>
          <p:nvPr>
            <p:ph type="sldNum" sz="quarter" idx="12"/>
          </p:nvPr>
        </p:nvSpPr>
        <p:spPr>
          <a:xfrm>
            <a:off x="10713720" y="6472971"/>
            <a:ext cx="1371600" cy="274320"/>
          </a:xfrm>
        </p:spPr>
        <p:txBody>
          <a:bodyPr/>
          <a:lstStyle>
            <a:lvl1pPr>
              <a:defRPr>
                <a:solidFill>
                  <a:schemeClr val="bg1"/>
                </a:solidFill>
              </a:defRPr>
            </a:lvl1pPr>
          </a:lstStyle>
          <a:p>
            <a:fld id="{A7F8E3F6-DE14-48B2-B2BC-6FABA9630FB8}" type="slidenum">
              <a:rPr lang="en-US" smtClean="0"/>
              <a:pPr/>
              <a:t>‹#›</a:t>
            </a:fld>
            <a:endParaRPr lang="en-US"/>
          </a:p>
        </p:txBody>
      </p:sp>
      <p:sp>
        <p:nvSpPr>
          <p:cNvPr id="10" name="Picture Placeholder 2" descr="An empty placeholder to add an image. Click on the placeholder and select the image that you wish to add">
            <a:extLst>
              <a:ext uri="{FF2B5EF4-FFF2-40B4-BE49-F238E27FC236}">
                <a16:creationId xmlns:a16="http://schemas.microsoft.com/office/drawing/2014/main" id="{3D77FFC1-2224-6E48-A7AB-1631C3DFFEB8}"/>
              </a:ext>
            </a:extLst>
          </p:cNvPr>
          <p:cNvSpPr>
            <a:spLocks noGrp="1"/>
          </p:cNvSpPr>
          <p:nvPr>
            <p:ph type="pic" idx="13"/>
          </p:nvPr>
        </p:nvSpPr>
        <p:spPr>
          <a:xfrm>
            <a:off x="6662059" y="3586402"/>
            <a:ext cx="2987083" cy="257991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descr="An empty placeholder to add an image. Click on the placeholder and select the image that you wish to add">
            <a:extLst>
              <a:ext uri="{FF2B5EF4-FFF2-40B4-BE49-F238E27FC236}">
                <a16:creationId xmlns:a16="http://schemas.microsoft.com/office/drawing/2014/main" id="{A36139E5-5CB5-CD40-91C9-8A874A92974A}"/>
              </a:ext>
            </a:extLst>
          </p:cNvPr>
          <p:cNvSpPr>
            <a:spLocks noGrp="1"/>
          </p:cNvSpPr>
          <p:nvPr>
            <p:ph type="pic" idx="14"/>
          </p:nvPr>
        </p:nvSpPr>
        <p:spPr>
          <a:xfrm>
            <a:off x="6662060" y="-2"/>
            <a:ext cx="2947274" cy="257991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Vertical Text Placeholder 2">
            <a:extLst>
              <a:ext uri="{FF2B5EF4-FFF2-40B4-BE49-F238E27FC236}">
                <a16:creationId xmlns:a16="http://schemas.microsoft.com/office/drawing/2014/main" id="{D57ED7B1-F152-C149-A13B-F88BA753E60A}"/>
              </a:ext>
            </a:extLst>
          </p:cNvPr>
          <p:cNvSpPr>
            <a:spLocks noGrp="1"/>
          </p:cNvSpPr>
          <p:nvPr>
            <p:ph type="body" orient="vert" idx="15"/>
          </p:nvPr>
        </p:nvSpPr>
        <p:spPr>
          <a:xfrm rot="16200000">
            <a:off x="3137443" y="-2853912"/>
            <a:ext cx="691684" cy="6387739"/>
          </a:xfrm>
        </p:spPr>
        <p:txBody>
          <a:bodyPr vert="eaVert"/>
          <a:lstStyle/>
          <a:p>
            <a:pPr lvl="0"/>
            <a:r>
              <a:rPr lang="en-US"/>
              <a:t>Edit Master text styles</a:t>
            </a:r>
          </a:p>
        </p:txBody>
      </p:sp>
      <p:pic>
        <p:nvPicPr>
          <p:cNvPr id="13" name="Picture 12">
            <a:extLst>
              <a:ext uri="{FF2B5EF4-FFF2-40B4-BE49-F238E27FC236}">
                <a16:creationId xmlns:a16="http://schemas.microsoft.com/office/drawing/2014/main" id="{A95A4084-9410-3743-B99C-A30D5D638E61}"/>
              </a:ext>
            </a:extLst>
          </p:cNvPr>
          <p:cNvPicPr>
            <a:picLocks noChangeAspect="1"/>
          </p:cNvPicPr>
          <p:nvPr userDrawn="1"/>
        </p:nvPicPr>
        <p:blipFill rotWithShape="1">
          <a:blip r:embed="rId2">
            <a:alphaModFix amt="50000"/>
            <a:duotone>
              <a:prstClr val="black"/>
              <a:srgbClr val="D9C3A5">
                <a:tint val="50000"/>
                <a:satMod val="180000"/>
              </a:srgbClr>
            </a:duotone>
          </a:blip>
          <a:srcRect r="61395"/>
          <a:stretch/>
        </p:blipFill>
        <p:spPr>
          <a:xfrm>
            <a:off x="156946" y="5925312"/>
            <a:ext cx="1771212" cy="1173694"/>
          </a:xfrm>
          <a:prstGeom prst="rect">
            <a:avLst/>
          </a:prstGeom>
        </p:spPr>
      </p:pic>
      <p:sp>
        <p:nvSpPr>
          <p:cNvPr id="14" name="Vertical Text Placeholder 2">
            <a:extLst>
              <a:ext uri="{FF2B5EF4-FFF2-40B4-BE49-F238E27FC236}">
                <a16:creationId xmlns:a16="http://schemas.microsoft.com/office/drawing/2014/main" id="{6903D721-E2F4-8E4E-AF6E-E2F6DCB20986}"/>
              </a:ext>
            </a:extLst>
          </p:cNvPr>
          <p:cNvSpPr>
            <a:spLocks noGrp="1"/>
          </p:cNvSpPr>
          <p:nvPr>
            <p:ph type="body" orient="vert" idx="16"/>
          </p:nvPr>
        </p:nvSpPr>
        <p:spPr>
          <a:xfrm rot="16200000">
            <a:off x="3122347" y="-1890850"/>
            <a:ext cx="691684" cy="6387739"/>
          </a:xfrm>
        </p:spPr>
        <p:txBody>
          <a:bodyPr vert="eaVert"/>
          <a:lstStyle/>
          <a:p>
            <a:pPr lvl="0"/>
            <a:r>
              <a:rPr lang="en-US"/>
              <a:t>Edit Master text styles</a:t>
            </a:r>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userDrawn="1"/>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rgbClr val="143A60"/>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295398" y="4589463"/>
            <a:ext cx="8046718" cy="1011237"/>
          </a:xfrm>
          <a:prstGeom prst="rect">
            <a:avLst/>
          </a:prstGeo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5222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03395"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03395"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539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03395"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028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26252"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81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3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699677" y="0"/>
            <a:ext cx="5552016"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blipFill>
            <a:blip r:embed="rId2"/>
            <a:stretch>
              <a:fillRect/>
            </a:stretch>
          </a:blip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6422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Pictures with Captions">
    <p:spTree>
      <p:nvGrpSpPr>
        <p:cNvPr id="1" name=""/>
        <p:cNvGrpSpPr/>
        <p:nvPr/>
      </p:nvGrpSpPr>
      <p:grpSpPr>
        <a:xfrm>
          <a:off x="0" y="0"/>
          <a:ext cx="0" cy="0"/>
          <a:chOff x="0" y="0"/>
          <a:chExt cx="0" cy="0"/>
        </a:xfrm>
      </p:grpSpPr>
      <p:sp>
        <p:nvSpPr>
          <p:cNvPr id="9" name="Rectangle 8"/>
          <p:cNvSpPr/>
          <p:nvPr/>
        </p:nvSpPr>
        <p:spPr bwMode="invGray">
          <a:xfrm>
            <a:off x="82561" y="4377193"/>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512" y="4274979"/>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85610" y="1908314"/>
            <a:ext cx="2587752" cy="236666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bwMode="invGray">
          <a:xfrm>
            <a:off x="79512" y="4375564"/>
            <a:ext cx="2590801" cy="1876149"/>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985295" y="6388251"/>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481345" y="6388251"/>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a:xfrm>
            <a:off x="9214896" y="6388251"/>
            <a:ext cx="1371600" cy="274320"/>
          </a:xfrm>
        </p:spPr>
        <p:txBody>
          <a:bodyPr/>
          <a:lstStyle/>
          <a:p>
            <a:fld id="{A7F8E3F6-DE14-48B2-B2BC-6FABA9630FB8}" type="slidenum">
              <a:rPr lang="en-US" smtClean="0"/>
              <a:t>‹#›</a:t>
            </a:fld>
            <a:endParaRPr lang="en-US"/>
          </a:p>
        </p:txBody>
      </p:sp>
      <p:sp>
        <p:nvSpPr>
          <p:cNvPr id="14" name="Rectangle 13">
            <a:extLst>
              <a:ext uri="{FF2B5EF4-FFF2-40B4-BE49-F238E27FC236}">
                <a16:creationId xmlns:a16="http://schemas.microsoft.com/office/drawing/2014/main" id="{EFE88188-1406-5D48-B5F1-C3C13C080C5C}"/>
              </a:ext>
            </a:extLst>
          </p:cNvPr>
          <p:cNvSpPr/>
          <p:nvPr userDrawn="1"/>
        </p:nvSpPr>
        <p:spPr bwMode="invGray">
          <a:xfrm>
            <a:off x="3229954" y="4383819"/>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DF92BB-9E70-D64D-B07B-0995280191F5}"/>
              </a:ext>
            </a:extLst>
          </p:cNvPr>
          <p:cNvSpPr/>
          <p:nvPr userDrawn="1"/>
        </p:nvSpPr>
        <p:spPr>
          <a:xfrm>
            <a:off x="3226905" y="4281605"/>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descr="An empty placeholder to add an image. Click on the placeholder and select the image that you wish to add">
            <a:extLst>
              <a:ext uri="{FF2B5EF4-FFF2-40B4-BE49-F238E27FC236}">
                <a16:creationId xmlns:a16="http://schemas.microsoft.com/office/drawing/2014/main" id="{06704095-547A-D14A-9CD1-568BA3089438}"/>
              </a:ext>
            </a:extLst>
          </p:cNvPr>
          <p:cNvSpPr>
            <a:spLocks noGrp="1"/>
          </p:cNvSpPr>
          <p:nvPr>
            <p:ph type="pic" idx="13"/>
          </p:nvPr>
        </p:nvSpPr>
        <p:spPr>
          <a:xfrm>
            <a:off x="3233003" y="1914940"/>
            <a:ext cx="2587752" cy="236666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Text Placeholder 3">
            <a:extLst>
              <a:ext uri="{FF2B5EF4-FFF2-40B4-BE49-F238E27FC236}">
                <a16:creationId xmlns:a16="http://schemas.microsoft.com/office/drawing/2014/main" id="{1FBDF47F-8E06-B04D-8761-A22CC107977E}"/>
              </a:ext>
            </a:extLst>
          </p:cNvPr>
          <p:cNvSpPr>
            <a:spLocks noGrp="1"/>
          </p:cNvSpPr>
          <p:nvPr>
            <p:ph type="body" sz="half" idx="14"/>
          </p:nvPr>
        </p:nvSpPr>
        <p:spPr bwMode="invGray">
          <a:xfrm>
            <a:off x="3226905" y="4382190"/>
            <a:ext cx="2590801" cy="1876149"/>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Rectangle 17">
            <a:extLst>
              <a:ext uri="{FF2B5EF4-FFF2-40B4-BE49-F238E27FC236}">
                <a16:creationId xmlns:a16="http://schemas.microsoft.com/office/drawing/2014/main" id="{F8ED787E-9C67-814B-B0BA-3804E449DE80}"/>
              </a:ext>
            </a:extLst>
          </p:cNvPr>
          <p:cNvSpPr/>
          <p:nvPr userDrawn="1"/>
        </p:nvSpPr>
        <p:spPr bwMode="invGray">
          <a:xfrm>
            <a:off x="6371249" y="4383819"/>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A2EB12-C3A9-DD4E-B9FB-23C9BA387A2A}"/>
              </a:ext>
            </a:extLst>
          </p:cNvPr>
          <p:cNvSpPr/>
          <p:nvPr userDrawn="1"/>
        </p:nvSpPr>
        <p:spPr>
          <a:xfrm>
            <a:off x="6368200" y="4281605"/>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2" descr="An empty placeholder to add an image. Click on the placeholder and select the image that you wish to add">
            <a:extLst>
              <a:ext uri="{FF2B5EF4-FFF2-40B4-BE49-F238E27FC236}">
                <a16:creationId xmlns:a16="http://schemas.microsoft.com/office/drawing/2014/main" id="{F09E941D-FB85-F048-812F-B682C509E3FF}"/>
              </a:ext>
            </a:extLst>
          </p:cNvPr>
          <p:cNvSpPr>
            <a:spLocks noGrp="1"/>
          </p:cNvSpPr>
          <p:nvPr>
            <p:ph type="pic" idx="15"/>
          </p:nvPr>
        </p:nvSpPr>
        <p:spPr>
          <a:xfrm>
            <a:off x="6374298" y="1914940"/>
            <a:ext cx="2587752" cy="236666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Text Placeholder 3">
            <a:extLst>
              <a:ext uri="{FF2B5EF4-FFF2-40B4-BE49-F238E27FC236}">
                <a16:creationId xmlns:a16="http://schemas.microsoft.com/office/drawing/2014/main" id="{92573C13-16C0-FC4B-BCA3-C75C892FF6B7}"/>
              </a:ext>
            </a:extLst>
          </p:cNvPr>
          <p:cNvSpPr>
            <a:spLocks noGrp="1"/>
          </p:cNvSpPr>
          <p:nvPr>
            <p:ph type="body" sz="half" idx="16"/>
          </p:nvPr>
        </p:nvSpPr>
        <p:spPr bwMode="invGray">
          <a:xfrm>
            <a:off x="6368200" y="4382190"/>
            <a:ext cx="2590801" cy="1876149"/>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2" name="Rectangle 21">
            <a:extLst>
              <a:ext uri="{FF2B5EF4-FFF2-40B4-BE49-F238E27FC236}">
                <a16:creationId xmlns:a16="http://schemas.microsoft.com/office/drawing/2014/main" id="{2FD07FF7-F966-8042-BC74-C106C2D88EFF}"/>
              </a:ext>
            </a:extLst>
          </p:cNvPr>
          <p:cNvSpPr/>
          <p:nvPr userDrawn="1"/>
        </p:nvSpPr>
        <p:spPr bwMode="invGray">
          <a:xfrm>
            <a:off x="9506446" y="4375564"/>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EF23-AC98-3146-99DA-2DC70D10A5BC}"/>
              </a:ext>
            </a:extLst>
          </p:cNvPr>
          <p:cNvSpPr/>
          <p:nvPr userDrawn="1"/>
        </p:nvSpPr>
        <p:spPr>
          <a:xfrm>
            <a:off x="9503397" y="4273350"/>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Picture Placeholder 2" descr="An empty placeholder to add an image. Click on the placeholder and select the image that you wish to add">
            <a:extLst>
              <a:ext uri="{FF2B5EF4-FFF2-40B4-BE49-F238E27FC236}">
                <a16:creationId xmlns:a16="http://schemas.microsoft.com/office/drawing/2014/main" id="{AAB681B1-CA78-844D-8821-A5C694E701B1}"/>
              </a:ext>
            </a:extLst>
          </p:cNvPr>
          <p:cNvSpPr>
            <a:spLocks noGrp="1"/>
          </p:cNvSpPr>
          <p:nvPr>
            <p:ph type="pic" idx="17"/>
          </p:nvPr>
        </p:nvSpPr>
        <p:spPr>
          <a:xfrm>
            <a:off x="9509495" y="1906685"/>
            <a:ext cx="2587752" cy="236666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Text Placeholder 3">
            <a:extLst>
              <a:ext uri="{FF2B5EF4-FFF2-40B4-BE49-F238E27FC236}">
                <a16:creationId xmlns:a16="http://schemas.microsoft.com/office/drawing/2014/main" id="{60597AA0-01EF-384A-89AA-47A1BC5A5ED2}"/>
              </a:ext>
            </a:extLst>
          </p:cNvPr>
          <p:cNvSpPr>
            <a:spLocks noGrp="1"/>
          </p:cNvSpPr>
          <p:nvPr>
            <p:ph type="body" sz="half" idx="18"/>
          </p:nvPr>
        </p:nvSpPr>
        <p:spPr bwMode="invGray">
          <a:xfrm>
            <a:off x="9503397" y="4373935"/>
            <a:ext cx="2590801" cy="1876149"/>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767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95400" y="1828800"/>
            <a:ext cx="9601200" cy="4343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48658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828800"/>
            <a:ext cx="9601200" cy="4343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828799"/>
            <a:ext cx="4572000" cy="434340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7041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a:prstGeom prst="rect">
            <a:avLst/>
          </a:prstGeo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a:prstGeom prst="rect">
            <a:avLst/>
          </a:prstGeo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7" name="Date Placeholder 6"/>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8095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3" name="Date Placeholder 2"/>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576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2" name="Date Placeholder 1"/>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465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03395"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488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5400" y="1828800"/>
            <a:ext cx="3017520" cy="4343400"/>
          </a:xfrm>
          <a:prstGeom prst="rect">
            <a:avLst/>
          </a:prstGeo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7404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95400" y="1828800"/>
            <a:ext cx="3017520" cy="4343400"/>
          </a:xfrm>
          <a:prstGeom prst="rect">
            <a:avLst/>
          </a:prstGeo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8147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95400" y="1828800"/>
            <a:ext cx="3017520" cy="4343400"/>
          </a:xfrm>
          <a:prstGeom prst="rect">
            <a:avLst/>
          </a:prstGeo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76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bwMode="invGray">
          <a:xfrm>
            <a:off x="1371273" y="5333098"/>
            <a:ext cx="4420252" cy="839102"/>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4"/>
          </p:nvPr>
        </p:nvSpPr>
        <p:spPr bwMode="invGray">
          <a:xfrm>
            <a:off x="6412954" y="5333098"/>
            <a:ext cx="4420252" cy="839102"/>
          </a:xfrm>
          <a:prstGeom prst="rect">
            <a:avLst/>
          </a:prstGeo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35888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295400" y="1828800"/>
            <a:ext cx="9601200" cy="43434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33812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blipFill>
          <a:blip r:embed="rId2">
            <a:alphaModFix amt="4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15122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gradFill>
            <a:gsLst>
              <a:gs pos="88000">
                <a:srgbClr val="143A60"/>
              </a:gs>
              <a:gs pos="70000">
                <a:srgbClr val="3E8ACA"/>
              </a:gs>
              <a:gs pos="42000">
                <a:schemeClr val="bg1"/>
              </a:gs>
              <a:gs pos="1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rgbClr val="3E8AC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rgbClr val="143A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hasCustomPrompt="1"/>
          </p:nvPr>
        </p:nvSpPr>
        <p:spPr>
          <a:xfrm>
            <a:off x="9871318" y="685800"/>
            <a:ext cx="1033272" cy="5486400"/>
          </a:xfrm>
        </p:spPr>
        <p:txBody>
          <a:bodyPr vert="eaVert">
            <a:normAutofit/>
          </a:bodyPr>
          <a:lstStyle>
            <a:lvl1pPr>
              <a:defRPr sz="4400">
                <a:latin typeface="Optima" panose="02000503060000020004" pitchFamily="2" charset="0"/>
              </a:defRPr>
            </a:lvl1pPr>
          </a:lstStyle>
          <a:p>
            <a:r>
              <a:rPr lang="en-US"/>
              <a:t>Case Study</a:t>
            </a:r>
          </a:p>
        </p:txBody>
      </p:sp>
      <p:sp>
        <p:nvSpPr>
          <p:cNvPr id="3" name="Vertical Text Placeholder 2"/>
          <p:cNvSpPr>
            <a:spLocks noGrp="1"/>
          </p:cNvSpPr>
          <p:nvPr>
            <p:ph type="body" orient="vert" idx="1"/>
          </p:nvPr>
        </p:nvSpPr>
        <p:spPr>
          <a:xfrm rot="16200000">
            <a:off x="1342213" y="852349"/>
            <a:ext cx="4251958" cy="6387739"/>
          </a:xfrm>
          <a:prstGeom prst="rect">
            <a:avLst/>
          </a:prstGeom>
        </p:spPr>
        <p:txBody>
          <a:bodyPr vert="eaVert"/>
          <a:lstStyle>
            <a:lvl1pPr>
              <a:defRPr/>
            </a:lvl1pPr>
          </a:lstStyle>
          <a:p>
            <a:pPr lvl="0"/>
            <a:r>
              <a:rPr lang="en-US"/>
              <a:t>Edit Master text styles</a:t>
            </a:r>
          </a:p>
        </p:txBody>
      </p:sp>
      <p:sp>
        <p:nvSpPr>
          <p:cNvPr id="6" name="Slide Number Placeholder 5"/>
          <p:cNvSpPr>
            <a:spLocks noGrp="1"/>
          </p:cNvSpPr>
          <p:nvPr>
            <p:ph type="sldNum" sz="quarter" idx="12"/>
          </p:nvPr>
        </p:nvSpPr>
        <p:spPr>
          <a:xfrm>
            <a:off x="10713720" y="6472971"/>
            <a:ext cx="1371600" cy="274320"/>
          </a:xfrm>
        </p:spPr>
        <p:txBody>
          <a:bodyPr/>
          <a:lstStyle>
            <a:lvl1pPr>
              <a:defRPr>
                <a:solidFill>
                  <a:schemeClr val="bg1"/>
                </a:solidFill>
              </a:defRPr>
            </a:lvl1pPr>
          </a:lstStyle>
          <a:p>
            <a:fld id="{A7F8E3F6-DE14-48B2-B2BC-6FABA9630FB8}" type="slidenum">
              <a:rPr lang="en-US" smtClean="0"/>
              <a:pPr/>
              <a:t>‹#›</a:t>
            </a:fld>
            <a:endParaRPr lang="en-US"/>
          </a:p>
        </p:txBody>
      </p:sp>
      <p:sp>
        <p:nvSpPr>
          <p:cNvPr id="10" name="Picture Placeholder 2" descr="An empty placeholder to add an image. Click on the placeholder and select the image that you wish to add">
            <a:extLst>
              <a:ext uri="{FF2B5EF4-FFF2-40B4-BE49-F238E27FC236}">
                <a16:creationId xmlns:a16="http://schemas.microsoft.com/office/drawing/2014/main" id="{3D77FFC1-2224-6E48-A7AB-1631C3DFFEB8}"/>
              </a:ext>
            </a:extLst>
          </p:cNvPr>
          <p:cNvSpPr>
            <a:spLocks noGrp="1"/>
          </p:cNvSpPr>
          <p:nvPr>
            <p:ph type="pic" idx="13"/>
          </p:nvPr>
        </p:nvSpPr>
        <p:spPr>
          <a:xfrm>
            <a:off x="6662059" y="3586402"/>
            <a:ext cx="2987083" cy="257991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descr="An empty placeholder to add an image. Click on the placeholder and select the image that you wish to add">
            <a:extLst>
              <a:ext uri="{FF2B5EF4-FFF2-40B4-BE49-F238E27FC236}">
                <a16:creationId xmlns:a16="http://schemas.microsoft.com/office/drawing/2014/main" id="{A36139E5-5CB5-CD40-91C9-8A874A92974A}"/>
              </a:ext>
            </a:extLst>
          </p:cNvPr>
          <p:cNvSpPr>
            <a:spLocks noGrp="1"/>
          </p:cNvSpPr>
          <p:nvPr>
            <p:ph type="pic" idx="14"/>
          </p:nvPr>
        </p:nvSpPr>
        <p:spPr>
          <a:xfrm>
            <a:off x="6662060" y="-2"/>
            <a:ext cx="2947274" cy="2579915"/>
          </a:xfrm>
          <a:prstGeom prst="rect">
            <a:avLst/>
          </a:prstGeo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Vertical Text Placeholder 2">
            <a:extLst>
              <a:ext uri="{FF2B5EF4-FFF2-40B4-BE49-F238E27FC236}">
                <a16:creationId xmlns:a16="http://schemas.microsoft.com/office/drawing/2014/main" id="{D57ED7B1-F152-C149-A13B-F88BA753E60A}"/>
              </a:ext>
            </a:extLst>
          </p:cNvPr>
          <p:cNvSpPr>
            <a:spLocks noGrp="1"/>
          </p:cNvSpPr>
          <p:nvPr>
            <p:ph type="body" orient="vert" idx="15"/>
          </p:nvPr>
        </p:nvSpPr>
        <p:spPr>
          <a:xfrm rot="16200000">
            <a:off x="3137443" y="-2853912"/>
            <a:ext cx="691684" cy="6387739"/>
          </a:xfrm>
          <a:prstGeom prst="rect">
            <a:avLst/>
          </a:prstGeom>
        </p:spPr>
        <p:txBody>
          <a:bodyPr vert="eaVert"/>
          <a:lstStyle/>
          <a:p>
            <a:pPr lvl="0"/>
            <a:r>
              <a:rPr lang="en-US"/>
              <a:t>Edit Master text styles</a:t>
            </a:r>
          </a:p>
        </p:txBody>
      </p:sp>
      <p:pic>
        <p:nvPicPr>
          <p:cNvPr id="13" name="Picture 12">
            <a:extLst>
              <a:ext uri="{FF2B5EF4-FFF2-40B4-BE49-F238E27FC236}">
                <a16:creationId xmlns:a16="http://schemas.microsoft.com/office/drawing/2014/main" id="{A95A4084-9410-3743-B99C-A30D5D638E61}"/>
              </a:ext>
            </a:extLst>
          </p:cNvPr>
          <p:cNvPicPr>
            <a:picLocks noChangeAspect="1"/>
          </p:cNvPicPr>
          <p:nvPr userDrawn="1"/>
        </p:nvPicPr>
        <p:blipFill rotWithShape="1">
          <a:blip r:embed="rId2">
            <a:alphaModFix amt="50000"/>
            <a:duotone>
              <a:prstClr val="black"/>
              <a:srgbClr val="D9C3A5">
                <a:tint val="50000"/>
                <a:satMod val="180000"/>
              </a:srgbClr>
            </a:duotone>
          </a:blip>
          <a:srcRect r="61395"/>
          <a:stretch/>
        </p:blipFill>
        <p:spPr>
          <a:xfrm>
            <a:off x="156946" y="5925312"/>
            <a:ext cx="1771212" cy="1173694"/>
          </a:xfrm>
          <a:prstGeom prst="rect">
            <a:avLst/>
          </a:prstGeom>
        </p:spPr>
      </p:pic>
      <p:sp>
        <p:nvSpPr>
          <p:cNvPr id="14" name="Vertical Text Placeholder 2">
            <a:extLst>
              <a:ext uri="{FF2B5EF4-FFF2-40B4-BE49-F238E27FC236}">
                <a16:creationId xmlns:a16="http://schemas.microsoft.com/office/drawing/2014/main" id="{6903D721-E2F4-8E4E-AF6E-E2F6DCB20986}"/>
              </a:ext>
            </a:extLst>
          </p:cNvPr>
          <p:cNvSpPr>
            <a:spLocks noGrp="1"/>
          </p:cNvSpPr>
          <p:nvPr>
            <p:ph type="body" orient="vert" idx="16"/>
          </p:nvPr>
        </p:nvSpPr>
        <p:spPr>
          <a:xfrm rot="16200000">
            <a:off x="3122347" y="-1890850"/>
            <a:ext cx="691684" cy="6387739"/>
          </a:xfrm>
          <a:prstGeom prst="rect">
            <a:avLst/>
          </a:prstGeom>
        </p:spPr>
        <p:txBody>
          <a:bodyPr vert="eaVert"/>
          <a:lstStyle/>
          <a:p>
            <a:pPr lvl="0"/>
            <a:r>
              <a:rPr lang="en-US"/>
              <a:t>Edit Master text styles</a:t>
            </a:r>
          </a:p>
        </p:txBody>
      </p:sp>
    </p:spTree>
    <p:extLst>
      <p:ext uri="{BB962C8B-B14F-4D97-AF65-F5344CB8AC3E}">
        <p14:creationId xmlns:p14="http://schemas.microsoft.com/office/powerpoint/2010/main" val="3982289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826252"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29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3E8ACA"/>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gradFill>
            <a:gsLst>
              <a:gs pos="100000">
                <a:srgbClr val="143A60"/>
              </a:gs>
              <a:gs pos="100000">
                <a:srgbClr val="3E8ACA"/>
              </a:gs>
              <a:gs pos="100000">
                <a:schemeClr val="accent1">
                  <a:lumMod val="45000"/>
                  <a:lumOff val="55000"/>
                </a:schemeClr>
              </a:gs>
              <a:gs pos="100000">
                <a:srgbClr val="3E8ACA"/>
              </a:gs>
            </a:gsLst>
            <a:lin ang="0" scaled="1"/>
          </a:gra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699677" y="0"/>
            <a:ext cx="5552016"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blipFill>
            <a:blip r:embed="rId2"/>
            <a:stretch>
              <a:fillRect/>
            </a:stretch>
          </a:blip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788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Pictures with Captions">
    <p:spTree>
      <p:nvGrpSpPr>
        <p:cNvPr id="1" name=""/>
        <p:cNvGrpSpPr/>
        <p:nvPr/>
      </p:nvGrpSpPr>
      <p:grpSpPr>
        <a:xfrm>
          <a:off x="0" y="0"/>
          <a:ext cx="0" cy="0"/>
          <a:chOff x="0" y="0"/>
          <a:chExt cx="0" cy="0"/>
        </a:xfrm>
      </p:grpSpPr>
      <p:sp>
        <p:nvSpPr>
          <p:cNvPr id="9" name="Rectangle 8"/>
          <p:cNvSpPr/>
          <p:nvPr/>
        </p:nvSpPr>
        <p:spPr bwMode="invGray">
          <a:xfrm>
            <a:off x="82561" y="4377193"/>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512" y="4274979"/>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85610" y="1908314"/>
            <a:ext cx="2587752" cy="236666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bwMode="invGray">
          <a:xfrm>
            <a:off x="79512" y="4375564"/>
            <a:ext cx="2590801" cy="1876149"/>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985295" y="6388251"/>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a:xfrm>
            <a:off x="7481345" y="6388251"/>
            <a:ext cx="1480705" cy="274320"/>
          </a:xfrm>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a:xfrm>
            <a:off x="9214896" y="6388251"/>
            <a:ext cx="1371600" cy="274320"/>
          </a:xfrm>
        </p:spPr>
        <p:txBody>
          <a:bodyPr/>
          <a:lstStyle/>
          <a:p>
            <a:fld id="{A7F8E3F6-DE14-48B2-B2BC-6FABA9630FB8}" type="slidenum">
              <a:rPr lang="en-US" smtClean="0"/>
              <a:t>‹#›</a:t>
            </a:fld>
            <a:endParaRPr lang="en-US"/>
          </a:p>
        </p:txBody>
      </p:sp>
      <p:sp>
        <p:nvSpPr>
          <p:cNvPr id="14" name="Rectangle 13">
            <a:extLst>
              <a:ext uri="{FF2B5EF4-FFF2-40B4-BE49-F238E27FC236}">
                <a16:creationId xmlns:a16="http://schemas.microsoft.com/office/drawing/2014/main" id="{EFE88188-1406-5D48-B5F1-C3C13C080C5C}"/>
              </a:ext>
            </a:extLst>
          </p:cNvPr>
          <p:cNvSpPr/>
          <p:nvPr userDrawn="1"/>
        </p:nvSpPr>
        <p:spPr bwMode="invGray">
          <a:xfrm>
            <a:off x="3229954" y="4383819"/>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DF92BB-9E70-D64D-B07B-0995280191F5}"/>
              </a:ext>
            </a:extLst>
          </p:cNvPr>
          <p:cNvSpPr/>
          <p:nvPr userDrawn="1"/>
        </p:nvSpPr>
        <p:spPr>
          <a:xfrm>
            <a:off x="3226905" y="4281605"/>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descr="An empty placeholder to add an image. Click on the placeholder and select the image that you wish to add">
            <a:extLst>
              <a:ext uri="{FF2B5EF4-FFF2-40B4-BE49-F238E27FC236}">
                <a16:creationId xmlns:a16="http://schemas.microsoft.com/office/drawing/2014/main" id="{06704095-547A-D14A-9CD1-568BA3089438}"/>
              </a:ext>
            </a:extLst>
          </p:cNvPr>
          <p:cNvSpPr>
            <a:spLocks noGrp="1"/>
          </p:cNvSpPr>
          <p:nvPr>
            <p:ph type="pic" idx="13"/>
          </p:nvPr>
        </p:nvSpPr>
        <p:spPr>
          <a:xfrm>
            <a:off x="3233003" y="1914940"/>
            <a:ext cx="2587752" cy="236666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Text Placeholder 3">
            <a:extLst>
              <a:ext uri="{FF2B5EF4-FFF2-40B4-BE49-F238E27FC236}">
                <a16:creationId xmlns:a16="http://schemas.microsoft.com/office/drawing/2014/main" id="{1FBDF47F-8E06-B04D-8761-A22CC107977E}"/>
              </a:ext>
            </a:extLst>
          </p:cNvPr>
          <p:cNvSpPr>
            <a:spLocks noGrp="1"/>
          </p:cNvSpPr>
          <p:nvPr>
            <p:ph type="body" sz="half" idx="14"/>
          </p:nvPr>
        </p:nvSpPr>
        <p:spPr bwMode="invGray">
          <a:xfrm>
            <a:off x="3226905" y="4382190"/>
            <a:ext cx="2590801" cy="1876149"/>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Rectangle 17">
            <a:extLst>
              <a:ext uri="{FF2B5EF4-FFF2-40B4-BE49-F238E27FC236}">
                <a16:creationId xmlns:a16="http://schemas.microsoft.com/office/drawing/2014/main" id="{F8ED787E-9C67-814B-B0BA-3804E449DE80}"/>
              </a:ext>
            </a:extLst>
          </p:cNvPr>
          <p:cNvSpPr/>
          <p:nvPr userDrawn="1"/>
        </p:nvSpPr>
        <p:spPr bwMode="invGray">
          <a:xfrm>
            <a:off x="6371249" y="4383819"/>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A2EB12-C3A9-DD4E-B9FB-23C9BA387A2A}"/>
              </a:ext>
            </a:extLst>
          </p:cNvPr>
          <p:cNvSpPr/>
          <p:nvPr userDrawn="1"/>
        </p:nvSpPr>
        <p:spPr>
          <a:xfrm>
            <a:off x="6368200" y="4281605"/>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2" descr="An empty placeholder to add an image. Click on the placeholder and select the image that you wish to add">
            <a:extLst>
              <a:ext uri="{FF2B5EF4-FFF2-40B4-BE49-F238E27FC236}">
                <a16:creationId xmlns:a16="http://schemas.microsoft.com/office/drawing/2014/main" id="{F09E941D-FB85-F048-812F-B682C509E3FF}"/>
              </a:ext>
            </a:extLst>
          </p:cNvPr>
          <p:cNvSpPr>
            <a:spLocks noGrp="1"/>
          </p:cNvSpPr>
          <p:nvPr>
            <p:ph type="pic" idx="15"/>
          </p:nvPr>
        </p:nvSpPr>
        <p:spPr>
          <a:xfrm>
            <a:off x="6374298" y="1914940"/>
            <a:ext cx="2587752" cy="236666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Text Placeholder 3">
            <a:extLst>
              <a:ext uri="{FF2B5EF4-FFF2-40B4-BE49-F238E27FC236}">
                <a16:creationId xmlns:a16="http://schemas.microsoft.com/office/drawing/2014/main" id="{92573C13-16C0-FC4B-BCA3-C75C892FF6B7}"/>
              </a:ext>
            </a:extLst>
          </p:cNvPr>
          <p:cNvSpPr>
            <a:spLocks noGrp="1"/>
          </p:cNvSpPr>
          <p:nvPr>
            <p:ph type="body" sz="half" idx="16"/>
          </p:nvPr>
        </p:nvSpPr>
        <p:spPr bwMode="invGray">
          <a:xfrm>
            <a:off x="6368200" y="4382190"/>
            <a:ext cx="2590801" cy="1876149"/>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2" name="Rectangle 21">
            <a:extLst>
              <a:ext uri="{FF2B5EF4-FFF2-40B4-BE49-F238E27FC236}">
                <a16:creationId xmlns:a16="http://schemas.microsoft.com/office/drawing/2014/main" id="{2FD07FF7-F966-8042-BC74-C106C2D88EFF}"/>
              </a:ext>
            </a:extLst>
          </p:cNvPr>
          <p:cNvSpPr/>
          <p:nvPr userDrawn="1"/>
        </p:nvSpPr>
        <p:spPr bwMode="invGray">
          <a:xfrm>
            <a:off x="9506446" y="4375564"/>
            <a:ext cx="2587752" cy="1874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EF23-AC98-3146-99DA-2DC70D10A5BC}"/>
              </a:ext>
            </a:extLst>
          </p:cNvPr>
          <p:cNvSpPr/>
          <p:nvPr userDrawn="1"/>
        </p:nvSpPr>
        <p:spPr>
          <a:xfrm>
            <a:off x="9503397" y="4273350"/>
            <a:ext cx="2590801" cy="100585"/>
          </a:xfrm>
          <a:prstGeom prst="rect">
            <a:avLst/>
          </a:prstGeom>
          <a:solidFill>
            <a:srgbClr val="3E8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Picture Placeholder 2" descr="An empty placeholder to add an image. Click on the placeholder and select the image that you wish to add">
            <a:extLst>
              <a:ext uri="{FF2B5EF4-FFF2-40B4-BE49-F238E27FC236}">
                <a16:creationId xmlns:a16="http://schemas.microsoft.com/office/drawing/2014/main" id="{AAB681B1-CA78-844D-8821-A5C694E701B1}"/>
              </a:ext>
            </a:extLst>
          </p:cNvPr>
          <p:cNvSpPr>
            <a:spLocks noGrp="1"/>
          </p:cNvSpPr>
          <p:nvPr>
            <p:ph type="pic" idx="17"/>
          </p:nvPr>
        </p:nvSpPr>
        <p:spPr>
          <a:xfrm>
            <a:off x="9509495" y="1906685"/>
            <a:ext cx="2587752" cy="2366665"/>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Text Placeholder 3">
            <a:extLst>
              <a:ext uri="{FF2B5EF4-FFF2-40B4-BE49-F238E27FC236}">
                <a16:creationId xmlns:a16="http://schemas.microsoft.com/office/drawing/2014/main" id="{60597AA0-01EF-384A-89AA-47A1BC5A5ED2}"/>
              </a:ext>
            </a:extLst>
          </p:cNvPr>
          <p:cNvSpPr>
            <a:spLocks noGrp="1"/>
          </p:cNvSpPr>
          <p:nvPr>
            <p:ph type="body" sz="half" idx="18"/>
          </p:nvPr>
        </p:nvSpPr>
        <p:spPr bwMode="invGray">
          <a:xfrm>
            <a:off x="9503397" y="4373935"/>
            <a:ext cx="2590801" cy="1876149"/>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191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1/31/24</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1/31/24</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295399" y="6374999"/>
            <a:ext cx="6243203" cy="274320"/>
          </a:xfrm>
          <a:prstGeom prst="rect">
            <a:avLst/>
          </a:prstGeom>
        </p:spPr>
        <p:txBody>
          <a:bodyPr/>
          <a:lstStyle/>
          <a:p>
            <a:r>
              <a:rPr lang="en-US"/>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1/31/24</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901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903257"/>
            <a:ext cx="12192000" cy="82183"/>
          </a:xfrm>
          <a:prstGeom prst="rect">
            <a:avLst/>
          </a:prstGeom>
          <a:solidFill>
            <a:srgbClr val="3E8AC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974663"/>
            <a:ext cx="12192000" cy="82183"/>
          </a:xfrm>
          <a:prstGeom prst="rect">
            <a:avLst/>
          </a:prstGeom>
          <a:solidFill>
            <a:srgbClr val="143A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13209"/>
            <a:ext cx="9601200" cy="10368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1/31/24</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10" name="Picture 9">
            <a:extLst>
              <a:ext uri="{FF2B5EF4-FFF2-40B4-BE49-F238E27FC236}">
                <a16:creationId xmlns:a16="http://schemas.microsoft.com/office/drawing/2014/main" id="{A2DE7BB4-A559-2E47-A3FD-261C1C7150B8}"/>
              </a:ext>
            </a:extLst>
          </p:cNvPr>
          <p:cNvPicPr>
            <a:picLocks noChangeAspect="1"/>
          </p:cNvPicPr>
          <p:nvPr userDrawn="1"/>
        </p:nvPicPr>
        <p:blipFill rotWithShape="1">
          <a:blip r:embed="rId20">
            <a:alphaModFix amt="50000"/>
            <a:duotone>
              <a:prstClr val="black"/>
              <a:srgbClr val="D9C3A5">
                <a:tint val="50000"/>
                <a:satMod val="180000"/>
              </a:srgbClr>
            </a:duotone>
          </a:blip>
          <a:srcRect r="61395"/>
          <a:stretch/>
        </p:blipFill>
        <p:spPr>
          <a:xfrm>
            <a:off x="156946" y="5925312"/>
            <a:ext cx="1771212" cy="1173694"/>
          </a:xfrm>
          <a:prstGeom prst="rect">
            <a:avLst/>
          </a:prstGeom>
        </p:spPr>
      </p:pic>
      <p:sp>
        <p:nvSpPr>
          <p:cNvPr id="11" name="TextBox 10">
            <a:extLst>
              <a:ext uri="{FF2B5EF4-FFF2-40B4-BE49-F238E27FC236}">
                <a16:creationId xmlns:a16="http://schemas.microsoft.com/office/drawing/2014/main" id="{738A5A51-26B1-00A8-0A7A-3AA77A316738}"/>
              </a:ext>
            </a:extLst>
          </p:cNvPr>
          <p:cNvSpPr txBox="1"/>
          <p:nvPr userDrawn="1">
            <p:extLst>
              <p:ext uri="{1162E1C5-73C7-4A58-AE30-91384D911F3F}">
                <p184:classification xmlns:p184="http://schemas.microsoft.com/office/powerpoint/2018/4/main" val="hdr"/>
              </p:ext>
            </p:extLst>
          </p:nvPr>
        </p:nvSpPr>
        <p:spPr>
          <a:xfrm>
            <a:off x="5865813" y="190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62" r:id="rId3"/>
    <p:sldLayoutId id="2147483663" r:id="rId4"/>
    <p:sldLayoutId id="2147483664" r:id="rId5"/>
    <p:sldLayoutId id="2147483665" r:id="rId6"/>
    <p:sldLayoutId id="2147483650" r:id="rId7"/>
    <p:sldLayoutId id="2147483652" r:id="rId8"/>
    <p:sldLayoutId id="2147483653" r:id="rId9"/>
    <p:sldLayoutId id="2147483654" r:id="rId10"/>
    <p:sldLayoutId id="2147483655" r:id="rId11"/>
    <p:sldLayoutId id="2147483656" r:id="rId12"/>
    <p:sldLayoutId id="2147483657" r:id="rId13"/>
    <p:sldLayoutId id="2147483666" r:id="rId14"/>
    <p:sldLayoutId id="2147483661" r:id="rId15"/>
    <p:sldLayoutId id="2147483658" r:id="rId16"/>
    <p:sldLayoutId id="2147483667" r:id="rId17"/>
    <p:sldLayoutId id="2147483659" r:id="rId1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901994"/>
          </a:xfrm>
          <a:prstGeom prst="rect">
            <a:avLst/>
          </a:prstGeom>
          <a:gradFill>
            <a:gsLst>
              <a:gs pos="88000">
                <a:srgbClr val="143A60"/>
              </a:gs>
              <a:gs pos="58000">
                <a:srgbClr val="3E8ACA"/>
              </a:gs>
              <a:gs pos="27000">
                <a:schemeClr val="bg1"/>
              </a:gs>
              <a:gs pos="1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903257"/>
            <a:ext cx="12192000" cy="82183"/>
          </a:xfrm>
          <a:prstGeom prst="rect">
            <a:avLst/>
          </a:prstGeom>
          <a:solidFill>
            <a:srgbClr val="3E8AC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974663"/>
            <a:ext cx="12192000" cy="82183"/>
          </a:xfrm>
          <a:prstGeom prst="rect">
            <a:avLst/>
          </a:prstGeom>
          <a:solidFill>
            <a:srgbClr val="143A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13209"/>
            <a:ext cx="9601200" cy="1036850"/>
          </a:xfrm>
          <a:prstGeom prst="rect">
            <a:avLst/>
          </a:prstGeom>
        </p:spPr>
        <p:txBody>
          <a:bodyPr vert="horz" lIns="91440" tIns="45720" rIns="91440" bIns="45720" rtlCol="0" anchor="b">
            <a:normAutofit/>
          </a:bodyPr>
          <a:lstStyle/>
          <a:p>
            <a:r>
              <a:rPr lang="en-US"/>
              <a:t>Click to edit Master title style</a:t>
            </a:r>
          </a:p>
        </p:txBody>
      </p:sp>
      <p:sp>
        <p:nvSpPr>
          <p:cNvPr id="6" name="Slide Number Placeholder 5"/>
          <p:cNvSpPr>
            <a:spLocks noGrp="1"/>
          </p:cNvSpPr>
          <p:nvPr>
            <p:ph type="sldNum" sz="quarter" idx="4"/>
          </p:nvPr>
        </p:nvSpPr>
        <p:spPr>
          <a:xfrm>
            <a:off x="10413991" y="6312222"/>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10" name="Picture 9">
            <a:extLst>
              <a:ext uri="{FF2B5EF4-FFF2-40B4-BE49-F238E27FC236}">
                <a16:creationId xmlns:a16="http://schemas.microsoft.com/office/drawing/2014/main" id="{A2DE7BB4-A559-2E47-A3FD-261C1C7150B8}"/>
              </a:ext>
            </a:extLst>
          </p:cNvPr>
          <p:cNvPicPr>
            <a:picLocks noChangeAspect="1"/>
          </p:cNvPicPr>
          <p:nvPr userDrawn="1"/>
        </p:nvPicPr>
        <p:blipFill rotWithShape="1">
          <a:blip r:embed="rId20">
            <a:alphaModFix amt="50000"/>
            <a:duotone>
              <a:prstClr val="black"/>
              <a:srgbClr val="D9C3A5">
                <a:tint val="50000"/>
                <a:satMod val="180000"/>
              </a:srgbClr>
            </a:duotone>
          </a:blip>
          <a:srcRect r="61395"/>
          <a:stretch/>
        </p:blipFill>
        <p:spPr>
          <a:xfrm>
            <a:off x="156946" y="5925312"/>
            <a:ext cx="1771212" cy="1173694"/>
          </a:xfrm>
          <a:prstGeom prst="rect">
            <a:avLst/>
          </a:prstGeom>
        </p:spPr>
      </p:pic>
      <p:sp>
        <p:nvSpPr>
          <p:cNvPr id="16" name="Vertical Text Placeholder 2">
            <a:extLst>
              <a:ext uri="{FF2B5EF4-FFF2-40B4-BE49-F238E27FC236}">
                <a16:creationId xmlns:a16="http://schemas.microsoft.com/office/drawing/2014/main" id="{4EACBE35-2EBB-B848-8BFB-B7B108F69D6C}"/>
              </a:ext>
            </a:extLst>
          </p:cNvPr>
          <p:cNvSpPr txBox="1">
            <a:spLocks/>
          </p:cNvSpPr>
          <p:nvPr userDrawn="1"/>
        </p:nvSpPr>
        <p:spPr>
          <a:xfrm rot="16200000">
            <a:off x="2784943" y="1444508"/>
            <a:ext cx="2896197" cy="6387739"/>
          </a:xfrm>
          <a:prstGeom prst="rect">
            <a:avLst/>
          </a:prstGeom>
        </p:spPr>
        <p:txBody>
          <a:bodyPr vert="eaVert"/>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r>
              <a:rPr lang="en-US"/>
              <a:t>Edit Master text styles</a:t>
            </a:r>
          </a:p>
        </p:txBody>
      </p:sp>
      <p:sp>
        <p:nvSpPr>
          <p:cNvPr id="17" name="Picture Placeholder 2" descr="An empty placeholder to add an image. Click on the placeholder and select the image that you wish to add">
            <a:extLst>
              <a:ext uri="{FF2B5EF4-FFF2-40B4-BE49-F238E27FC236}">
                <a16:creationId xmlns:a16="http://schemas.microsoft.com/office/drawing/2014/main" id="{9864E274-F1EF-DB49-81EB-9372F8C8B95C}"/>
              </a:ext>
            </a:extLst>
          </p:cNvPr>
          <p:cNvSpPr txBox="1">
            <a:spLocks/>
          </p:cNvSpPr>
          <p:nvPr userDrawn="1"/>
        </p:nvSpPr>
        <p:spPr>
          <a:xfrm>
            <a:off x="7426908" y="3878360"/>
            <a:ext cx="2987083" cy="1757294"/>
          </a:xfrm>
          <a:prstGeom prst="rect">
            <a:avLst/>
          </a:prstGeom>
        </p:spPr>
        <p:txBody>
          <a:bodyPr tIns="274320">
            <a:normAutofit/>
          </a:bodyPr>
          <a:lstStyle>
            <a:lvl1pPr marL="0" indent="0" algn="ctr"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9pPr>
          </a:lstStyle>
          <a:p>
            <a:r>
              <a:rPr lang="en-US"/>
              <a:t>Click icon to add picture</a:t>
            </a:r>
          </a:p>
        </p:txBody>
      </p:sp>
      <p:sp>
        <p:nvSpPr>
          <p:cNvPr id="18" name="Picture Placeholder 2" descr="An empty placeholder to add an image. Click on the placeholder and select the image that you wish to add">
            <a:extLst>
              <a:ext uri="{FF2B5EF4-FFF2-40B4-BE49-F238E27FC236}">
                <a16:creationId xmlns:a16="http://schemas.microsoft.com/office/drawing/2014/main" id="{5536E84D-DAE8-A44B-BFC2-6A4189E7DCCA}"/>
              </a:ext>
            </a:extLst>
          </p:cNvPr>
          <p:cNvSpPr txBox="1">
            <a:spLocks/>
          </p:cNvSpPr>
          <p:nvPr userDrawn="1"/>
        </p:nvSpPr>
        <p:spPr>
          <a:xfrm>
            <a:off x="7426909" y="1270038"/>
            <a:ext cx="2947274" cy="1757294"/>
          </a:xfrm>
          <a:prstGeom prst="rect">
            <a:avLst/>
          </a:prstGeom>
        </p:spPr>
        <p:txBody>
          <a:bodyPr tIns="274320">
            <a:normAutofit/>
          </a:bodyPr>
          <a:lstStyle>
            <a:lvl1pPr marL="0" indent="0" algn="ctr"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9pPr>
          </a:lstStyle>
          <a:p>
            <a:r>
              <a:rPr lang="en-US"/>
              <a:t>Click icon to add picture</a:t>
            </a:r>
          </a:p>
        </p:txBody>
      </p:sp>
      <p:sp>
        <p:nvSpPr>
          <p:cNvPr id="19" name="Vertical Text Placeholder 2">
            <a:extLst>
              <a:ext uri="{FF2B5EF4-FFF2-40B4-BE49-F238E27FC236}">
                <a16:creationId xmlns:a16="http://schemas.microsoft.com/office/drawing/2014/main" id="{DD329C1B-1BFF-C94C-A538-594E732CDA9D}"/>
              </a:ext>
            </a:extLst>
          </p:cNvPr>
          <p:cNvSpPr txBox="1">
            <a:spLocks/>
          </p:cNvSpPr>
          <p:nvPr userDrawn="1"/>
        </p:nvSpPr>
        <p:spPr>
          <a:xfrm rot="16200000">
            <a:off x="4012566" y="-1694146"/>
            <a:ext cx="471137" cy="6387739"/>
          </a:xfrm>
          <a:prstGeom prst="rect">
            <a:avLst/>
          </a:prstGeom>
        </p:spPr>
        <p:txBody>
          <a:bodyPr vert="eaVert"/>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r>
              <a:rPr lang="en-US"/>
              <a:t>Edit Master text styles</a:t>
            </a:r>
          </a:p>
        </p:txBody>
      </p:sp>
      <p:sp>
        <p:nvSpPr>
          <p:cNvPr id="20" name="Vertical Text Placeholder 2">
            <a:extLst>
              <a:ext uri="{FF2B5EF4-FFF2-40B4-BE49-F238E27FC236}">
                <a16:creationId xmlns:a16="http://schemas.microsoft.com/office/drawing/2014/main" id="{E0457B35-9996-5B4B-9353-02023588D38A}"/>
              </a:ext>
            </a:extLst>
          </p:cNvPr>
          <p:cNvSpPr txBox="1">
            <a:spLocks/>
          </p:cNvSpPr>
          <p:nvPr userDrawn="1"/>
        </p:nvSpPr>
        <p:spPr>
          <a:xfrm rot="16200000">
            <a:off x="3997470" y="-731084"/>
            <a:ext cx="471137" cy="6387739"/>
          </a:xfrm>
          <a:prstGeom prst="rect">
            <a:avLst/>
          </a:prstGeom>
        </p:spPr>
        <p:txBody>
          <a:bodyPr vert="eaVert"/>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r>
              <a:rPr lang="en-US"/>
              <a:t>Edit Master text styles</a:t>
            </a:r>
          </a:p>
        </p:txBody>
      </p:sp>
      <p:sp>
        <p:nvSpPr>
          <p:cNvPr id="4" name="TextBox 3">
            <a:extLst>
              <a:ext uri="{FF2B5EF4-FFF2-40B4-BE49-F238E27FC236}">
                <a16:creationId xmlns:a16="http://schemas.microsoft.com/office/drawing/2014/main" id="{1D40A724-0EC9-60DC-36E1-2EA8EE61500D}"/>
              </a:ext>
            </a:extLst>
          </p:cNvPr>
          <p:cNvSpPr txBox="1"/>
          <p:nvPr userDrawn="1">
            <p:extLst>
              <p:ext uri="{1162E1C5-73C7-4A58-AE30-91384D911F3F}">
                <p184:classification xmlns:p184="http://schemas.microsoft.com/office/powerpoint/2018/4/main" val="hdr"/>
              </p:ext>
            </p:extLst>
          </p:nvPr>
        </p:nvSpPr>
        <p:spPr>
          <a:xfrm>
            <a:off x="5865813" y="190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0117289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gif"/><Relationship Id="rId16" Type="http://schemas.openxmlformats.org/officeDocument/2006/relationships/image" Target="../media/image32.png"/><Relationship Id="rId20" Type="http://schemas.openxmlformats.org/officeDocument/2006/relationships/image" Target="../media/image36.gif"/><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bin"/><Relationship Id="rId1" Type="http://schemas.openxmlformats.org/officeDocument/2006/relationships/slideLayout" Target="../slideLayouts/slideLayout10.xml"/><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rgbClr val="143A60"/>
            </a:gs>
            <a:gs pos="70000">
              <a:srgbClr val="3E8ACA"/>
            </a:gs>
            <a:gs pos="42000">
              <a:schemeClr val="bg1"/>
            </a:gs>
            <a:gs pos="18000">
              <a:schemeClr val="bg1"/>
            </a:gs>
          </a:gsLst>
          <a:lin ang="4200000" scaled="0"/>
          <a:tileRect/>
        </a:gradFill>
        <a:effectLst/>
      </p:bgPr>
    </p:bg>
    <p:spTree>
      <p:nvGrpSpPr>
        <p:cNvPr id="1" name=""/>
        <p:cNvGrpSpPr/>
        <p:nvPr/>
      </p:nvGrpSpPr>
      <p:grpSpPr>
        <a:xfrm>
          <a:off x="0" y="0"/>
          <a:ext cx="0" cy="0"/>
          <a:chOff x="0" y="0"/>
          <a:chExt cx="0" cy="0"/>
        </a:xfrm>
      </p:grpSpPr>
      <p:pic>
        <p:nvPicPr>
          <p:cNvPr id="5" name="Picture Placeholder 4" descr="City street with motion blur"/>
          <p:cNvPicPr>
            <a:picLocks noGrp="1" noChangeAspect="1"/>
          </p:cNvPicPr>
          <p:nvPr>
            <p:ph type="pic" sz="quarter" idx="10"/>
          </p:nvPr>
        </p:nvPicPr>
        <p:blipFill>
          <a:blip r:embed="rId3" cstate="print">
            <a:extLst>
              <a:ext uri="{BEBA8EAE-BF5A-486C-A8C5-ECC9F3942E4B}">
                <a14:imgProps xmlns:a14="http://schemas.microsoft.com/office/drawing/2010/main">
                  <a14:imgLayer>
                    <a14:imgEffect>
                      <a14:saturation sat="253000"/>
                    </a14:imgEffect>
                  </a14:imgLayer>
                </a14:imgProps>
              </a:ext>
              <a:ext uri="{28A0092B-C50C-407E-A947-70E740481C1C}">
                <a14:useLocalDpi xmlns:a14="http://schemas.microsoft.com/office/drawing/2010/main" val="0"/>
              </a:ext>
            </a:extLst>
          </a:blip>
          <a:srcRect t="14" b="14"/>
          <a:stretch>
            <a:fillRect/>
          </a:stretch>
        </p:blipFill>
        <p:spPr>
          <a:xfrm>
            <a:off x="6743703" y="0"/>
            <a:ext cx="5448297" cy="6858000"/>
          </a:xfrm>
        </p:spPr>
      </p:pic>
      <p:sp>
        <p:nvSpPr>
          <p:cNvPr id="3" name="Subtitle 2"/>
          <p:cNvSpPr>
            <a:spLocks noGrp="1"/>
          </p:cNvSpPr>
          <p:nvPr>
            <p:ph type="subTitle" idx="1"/>
          </p:nvPr>
        </p:nvSpPr>
        <p:spPr>
          <a:xfrm>
            <a:off x="482798" y="4562479"/>
            <a:ext cx="5120640" cy="1600200"/>
          </a:xfrm>
        </p:spPr>
        <p:txBody>
          <a:bodyPr>
            <a:normAutofit/>
          </a:bodyPr>
          <a:lstStyle/>
          <a:p>
            <a:r>
              <a:rPr lang="en-US" sz="2800">
                <a:latin typeface="Optima" panose="02000503060000020004" pitchFamily="2" charset="0"/>
              </a:rPr>
              <a:t>Company Overview</a:t>
            </a:r>
          </a:p>
        </p:txBody>
      </p:sp>
      <p:pic>
        <p:nvPicPr>
          <p:cNvPr id="7" name="Picture 6">
            <a:extLst>
              <a:ext uri="{FF2B5EF4-FFF2-40B4-BE49-F238E27FC236}">
                <a16:creationId xmlns:a16="http://schemas.microsoft.com/office/drawing/2014/main" id="{6E2DE6A0-6ABD-BE4B-BFC7-125C2504E4B6}"/>
              </a:ext>
            </a:extLst>
          </p:cNvPr>
          <p:cNvPicPr>
            <a:picLocks noChangeAspect="1"/>
          </p:cNvPicPr>
          <p:nvPr/>
        </p:nvPicPr>
        <p:blipFill rotWithShape="1">
          <a:blip r:embed="rId4"/>
          <a:srcRect r="61395"/>
          <a:stretch/>
        </p:blipFill>
        <p:spPr>
          <a:xfrm>
            <a:off x="312422" y="1221525"/>
            <a:ext cx="5135876" cy="3030879"/>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2030" y="-159886"/>
            <a:ext cx="9601200" cy="1036850"/>
          </a:xfrm>
        </p:spPr>
        <p:txBody>
          <a:bodyPr/>
          <a:lstStyle/>
          <a:p>
            <a:r>
              <a:rPr lang="en-US">
                <a:latin typeface="Optima" panose="02000503060000020004" pitchFamily="2" charset="0"/>
              </a:rPr>
              <a:t>Synergy Rail Team</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16987" y="6439210"/>
            <a:ext cx="1371600" cy="274320"/>
          </a:xfrm>
        </p:spPr>
        <p:txBody>
          <a:bodyPr/>
          <a:lstStyle/>
          <a:p>
            <a:fld id="{0FD50806-BABF-4915-9689-3B9956D1C75C}" type="slidenum">
              <a:rPr lang="en-US" b="1" dirty="0" smtClean="0">
                <a:latin typeface="Optima" panose="02000503060000020004" pitchFamily="2" charset="0"/>
              </a:rPr>
              <a:pPr/>
              <a:t>10</a:t>
            </a:fld>
            <a:endParaRPr lang="en-US" b="1">
              <a:latin typeface="Optima" panose="02000503060000020004" pitchFamily="2" charset="0"/>
            </a:endParaRPr>
          </a:p>
        </p:txBody>
      </p:sp>
      <p:pic>
        <p:nvPicPr>
          <p:cNvPr id="1026" name="Picture 2">
            <a:extLst>
              <a:ext uri="{FF2B5EF4-FFF2-40B4-BE49-F238E27FC236}">
                <a16:creationId xmlns:a16="http://schemas.microsoft.com/office/drawing/2014/main" id="{622C26A0-ECAB-7D09-46F5-0440E2121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94" y="1364131"/>
            <a:ext cx="5623377" cy="1777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B9AB1F-40B9-6774-9387-3A09F3198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944" y="1364131"/>
            <a:ext cx="6041862" cy="1777018"/>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8">
            <a:extLst>
              <a:ext uri="{FF2B5EF4-FFF2-40B4-BE49-F238E27FC236}">
                <a16:creationId xmlns:a16="http://schemas.microsoft.com/office/drawing/2014/main" id="{04A87775-2FDA-C159-2F61-CC977D6D3BC7}"/>
              </a:ext>
            </a:extLst>
          </p:cNvPr>
          <p:cNvSpPr txBox="1">
            <a:spLocks noChangeArrowheads="1"/>
          </p:cNvSpPr>
          <p:nvPr/>
        </p:nvSpPr>
        <p:spPr bwMode="auto">
          <a:xfrm>
            <a:off x="265159" y="3541676"/>
            <a:ext cx="4495679" cy="220910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80340" algn="just"/>
            <a:r>
              <a:rPr lang="en-GB" sz="900" b="1">
                <a:solidFill>
                  <a:srgbClr val="424445"/>
                </a:solidFill>
                <a:effectLst/>
                <a:latin typeface="Arial" panose="020B0604020202020204" pitchFamily="34" charset="0"/>
                <a:ea typeface="Times New Roman" panose="02020603050405020304" pitchFamily="18" charset="0"/>
                <a:cs typeface="Arial" panose="020B0604020202020204" pitchFamily="34" charset="0"/>
              </a:rPr>
              <a:t>Ian Shannon – Senior Engineer Interoperability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p>
            <a:pPr marL="180340" algn="just"/>
            <a:r>
              <a:rPr lang="en-GB" sz="900">
                <a:effectLst/>
                <a:latin typeface="Arial" panose="020B0604020202020204" pitchFamily="34" charset="0"/>
                <a:ea typeface="Times New Roman" panose="02020603050405020304" pitchFamily="18" charset="0"/>
                <a:cs typeface="Arial" panose="020B0604020202020204" pitchFamily="34" charset="0"/>
              </a:rPr>
              <a:t>Ian is a Chartered Engineer with over 30 years of experience in managing complex software-based projects. He has played a key role in overseeing the Interoperability approval activities for the introduction of the Western ETCS project at Paddington. This includes managing the acceptance of major signalling systems onto UK infrastructure. Ian has a proven ability to lead and manage complex projects for new and novel railway projects. He is an experienced consultant and was an integral member of the group that established the Yellow Book on System Safety Management. He has accumulated experience with a proven track record of ensuring that all systems and subsystems within the Western ETCS meet necessary interoperability NTSN standards and regulations. For the last 3 years, Ian has been leading the Interoperability activities for Western ETCS 0-12MP Stage B and Stage C projects and has successfully delivered interoperability verification for Western ETCS Stage A&amp;B and GSM-R Stage B&amp;C in 2021 and 2022 respectively.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49" name="Group 48">
            <a:extLst>
              <a:ext uri="{FF2B5EF4-FFF2-40B4-BE49-F238E27FC236}">
                <a16:creationId xmlns:a16="http://schemas.microsoft.com/office/drawing/2014/main" id="{8AC343CE-5E09-657B-EF05-97C47F2C7A73}"/>
              </a:ext>
            </a:extLst>
          </p:cNvPr>
          <p:cNvGrpSpPr/>
          <p:nvPr/>
        </p:nvGrpSpPr>
        <p:grpSpPr>
          <a:xfrm>
            <a:off x="4773465" y="3541676"/>
            <a:ext cx="990940" cy="1022043"/>
            <a:chOff x="188777" y="3566281"/>
            <a:chExt cx="990940" cy="1022043"/>
          </a:xfrm>
        </p:grpSpPr>
        <p:sp>
          <p:nvSpPr>
            <p:cNvPr id="33" name="Rectangle 32">
              <a:extLst>
                <a:ext uri="{FF2B5EF4-FFF2-40B4-BE49-F238E27FC236}">
                  <a16:creationId xmlns:a16="http://schemas.microsoft.com/office/drawing/2014/main" id="{BC08C628-1ADE-28C9-8A3B-A0F1CDDB3143}"/>
                </a:ext>
              </a:extLst>
            </p:cNvPr>
            <p:cNvSpPr/>
            <p:nvPr/>
          </p:nvSpPr>
          <p:spPr>
            <a:xfrm>
              <a:off x="281803" y="3809870"/>
              <a:ext cx="897914" cy="778454"/>
            </a:xfrm>
            <a:prstGeom prst="rect">
              <a:avLst/>
            </a:prstGeom>
            <a:solidFill>
              <a:srgbClr val="3E8ACA"/>
            </a:solidFill>
            <a:ln>
              <a:solidFill>
                <a:srgbClr val="3E8A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descr="A person with a beard&#10;&#10;Description automatically generated with medium confidence">
              <a:extLst>
                <a:ext uri="{FF2B5EF4-FFF2-40B4-BE49-F238E27FC236}">
                  <a16:creationId xmlns:a16="http://schemas.microsoft.com/office/drawing/2014/main" id="{0A4361F8-4994-10EB-68AD-57D2F8AADF9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88777" y="3566281"/>
              <a:ext cx="937019" cy="936524"/>
            </a:xfrm>
            <a:prstGeom prst="rect">
              <a:avLst/>
            </a:prstGeom>
          </p:spPr>
        </p:pic>
      </p:grpSp>
      <p:grpSp>
        <p:nvGrpSpPr>
          <p:cNvPr id="35" name="Group 34">
            <a:extLst>
              <a:ext uri="{FF2B5EF4-FFF2-40B4-BE49-F238E27FC236}">
                <a16:creationId xmlns:a16="http://schemas.microsoft.com/office/drawing/2014/main" id="{8A494622-ECCD-2C02-F74F-96AE6B936EB8}"/>
              </a:ext>
            </a:extLst>
          </p:cNvPr>
          <p:cNvGrpSpPr/>
          <p:nvPr/>
        </p:nvGrpSpPr>
        <p:grpSpPr>
          <a:xfrm>
            <a:off x="5967848" y="3501105"/>
            <a:ext cx="6033957" cy="2283071"/>
            <a:chOff x="2754598" y="2057399"/>
            <a:chExt cx="6633693" cy="2858454"/>
          </a:xfrm>
        </p:grpSpPr>
        <p:sp>
          <p:nvSpPr>
            <p:cNvPr id="36" name="Rectangle 35">
              <a:extLst>
                <a:ext uri="{FF2B5EF4-FFF2-40B4-BE49-F238E27FC236}">
                  <a16:creationId xmlns:a16="http://schemas.microsoft.com/office/drawing/2014/main" id="{F2E53B2E-61F9-F8DE-D0F6-5A5CCC8927C5}"/>
                </a:ext>
              </a:extLst>
            </p:cNvPr>
            <p:cNvSpPr/>
            <p:nvPr/>
          </p:nvSpPr>
          <p:spPr>
            <a:xfrm>
              <a:off x="2754598" y="2057399"/>
              <a:ext cx="6633693" cy="2858222"/>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Text Box 11">
              <a:extLst>
                <a:ext uri="{FF2B5EF4-FFF2-40B4-BE49-F238E27FC236}">
                  <a16:creationId xmlns:a16="http://schemas.microsoft.com/office/drawing/2014/main" id="{1DABB336-7266-B8AF-D783-5F6148ADBBF2}"/>
                </a:ext>
              </a:extLst>
            </p:cNvPr>
            <p:cNvSpPr txBox="1">
              <a:spLocks noChangeArrowheads="1"/>
            </p:cNvSpPr>
            <p:nvPr/>
          </p:nvSpPr>
          <p:spPr bwMode="auto">
            <a:xfrm>
              <a:off x="2895488" y="2172653"/>
              <a:ext cx="5356865" cy="2743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80340" algn="just"/>
              <a:r>
                <a:rPr lang="en-GB" sz="900" b="1">
                  <a:solidFill>
                    <a:srgbClr val="424445"/>
                  </a:solidFill>
                  <a:effectLst/>
                  <a:latin typeface="Arial" panose="020B0604020202020204" pitchFamily="34" charset="0"/>
                  <a:ea typeface="Times New Roman" panose="02020603050405020304" pitchFamily="18" charset="0"/>
                  <a:cs typeface="Arial" panose="020B0604020202020204" pitchFamily="34" charset="0"/>
                </a:rPr>
                <a:t>Nick Wood - Principal Engineer, Technical Assurance </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p>
              <a:pPr marL="180340" algn="just"/>
              <a:r>
                <a:rPr lang="en-GB" sz="900">
                  <a:effectLst/>
                  <a:latin typeface="Arial" panose="020B0604020202020204" pitchFamily="34" charset="0"/>
                  <a:ea typeface="Times New Roman" panose="02020603050405020304" pitchFamily="18" charset="0"/>
                  <a:cs typeface="Arial" panose="020B0604020202020204" pitchFamily="34" charset="0"/>
                </a:rPr>
                <a:t>Nick is a highly accomplished Senior Signalling Principles Engineer with over 25 years of extensive experience in the specification, design, and verification of mainline and mass transit signalling and control systems. Nick has made significant contributions to NR's detailed requirement specifications for Western ETCS project for Stage TB2 and has supervised the activities for the CBTC/ETCS interface design at Westbourne Park.  He boasts a wealth of knowledge in both ETCS, and communications based as well as conventional mainline and mass transit signalling and excels in adapting established principles and developing tailored high-level principles for the application of the latest technology. He possesses a strong understanding of operators' concepts and requirements and is adept at adapting applications and design to suit their needs. He is also experienced in designing systems engineering and interface solutions between systems and subsystems. Nick has previously worked on the Stage A and Stage B western ETCS project as a Principal Systems Assurance Engineer</a:t>
              </a:r>
              <a:r>
                <a:rPr lang="en-GB" sz="1100">
                  <a:effectLst/>
                  <a:latin typeface="Arial" panose="020B0604020202020204" pitchFamily="34" charset="0"/>
                  <a:ea typeface="Times New Roman" panose="02020603050405020304" pitchFamily="18" charset="0"/>
                  <a:cs typeface="Arial" panose="020B0604020202020204" pitchFamily="34" charset="0"/>
                </a:rPr>
                <a:t>.</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8" name="Group 37">
              <a:extLst>
                <a:ext uri="{FF2B5EF4-FFF2-40B4-BE49-F238E27FC236}">
                  <a16:creationId xmlns:a16="http://schemas.microsoft.com/office/drawing/2014/main" id="{536A7371-CF5D-30A5-98CC-C1D5C32F6902}"/>
                </a:ext>
              </a:extLst>
            </p:cNvPr>
            <p:cNvGrpSpPr/>
            <p:nvPr/>
          </p:nvGrpSpPr>
          <p:grpSpPr>
            <a:xfrm>
              <a:off x="8225790" y="2172653"/>
              <a:ext cx="1150679" cy="1145283"/>
              <a:chOff x="12363" y="24305"/>
              <a:chExt cx="974036" cy="974135"/>
            </a:xfrm>
          </p:grpSpPr>
          <p:sp>
            <p:nvSpPr>
              <p:cNvPr id="39" name="Rectangle 38">
                <a:extLst>
                  <a:ext uri="{FF2B5EF4-FFF2-40B4-BE49-F238E27FC236}">
                    <a16:creationId xmlns:a16="http://schemas.microsoft.com/office/drawing/2014/main" id="{2BFC1BAD-599B-1E8C-8333-E8B16B2DED3C}"/>
                  </a:ext>
                </a:extLst>
              </p:cNvPr>
              <p:cNvSpPr/>
              <p:nvPr/>
            </p:nvSpPr>
            <p:spPr>
              <a:xfrm>
                <a:off x="12363" y="106643"/>
                <a:ext cx="914280" cy="891797"/>
              </a:xfrm>
              <a:prstGeom prst="rect">
                <a:avLst/>
              </a:prstGeom>
              <a:solidFill>
                <a:srgbClr val="143A6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0" name="Picture 39" descr="A picture containing text, person, person, posing&#10;&#10;Description automatically generated">
                <a:extLst>
                  <a:ext uri="{FF2B5EF4-FFF2-40B4-BE49-F238E27FC236}">
                    <a16:creationId xmlns:a16="http://schemas.microsoft.com/office/drawing/2014/main" id="{FC0B4BE6-DE04-030E-0F77-B42F6CC635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04" y="24305"/>
                <a:ext cx="891795" cy="891795"/>
              </a:xfrm>
              <a:prstGeom prst="rect">
                <a:avLst/>
              </a:prstGeom>
              <a:noFill/>
              <a:ln>
                <a:noFill/>
              </a:ln>
            </p:spPr>
          </p:pic>
        </p:grpSp>
      </p:grpSp>
      <p:sp>
        <p:nvSpPr>
          <p:cNvPr id="48" name="Rectangle 47">
            <a:extLst>
              <a:ext uri="{FF2B5EF4-FFF2-40B4-BE49-F238E27FC236}">
                <a16:creationId xmlns:a16="http://schemas.microsoft.com/office/drawing/2014/main" id="{EB5F881E-05B0-DE1A-7A35-D74C0DD269A1}"/>
              </a:ext>
            </a:extLst>
          </p:cNvPr>
          <p:cNvSpPr/>
          <p:nvPr/>
        </p:nvSpPr>
        <p:spPr>
          <a:xfrm>
            <a:off x="94690" y="3492311"/>
            <a:ext cx="5686046" cy="2283072"/>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456261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2030" y="-159886"/>
            <a:ext cx="9601200" cy="1036850"/>
          </a:xfrm>
        </p:spPr>
        <p:txBody>
          <a:bodyPr/>
          <a:lstStyle/>
          <a:p>
            <a:r>
              <a:rPr lang="en-US">
                <a:latin typeface="Optima" panose="02000503060000020004" pitchFamily="2" charset="0"/>
              </a:rPr>
              <a:t>Synergy Rail Team</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16987" y="6439210"/>
            <a:ext cx="1371600" cy="274320"/>
          </a:xfrm>
        </p:spPr>
        <p:txBody>
          <a:bodyPr/>
          <a:lstStyle/>
          <a:p>
            <a:fld id="{0FD50806-BABF-4915-9689-3B9956D1C75C}" type="slidenum">
              <a:rPr lang="en-US" b="1" smtClean="0">
                <a:latin typeface="Optima" panose="02000503060000020004" pitchFamily="2" charset="0"/>
              </a:rPr>
              <a:pPr/>
              <a:t>11</a:t>
            </a:fld>
            <a:endParaRPr lang="en-US" b="1">
              <a:latin typeface="Optima" panose="02000503060000020004" pitchFamily="2" charset="0"/>
            </a:endParaRPr>
          </a:p>
        </p:txBody>
      </p:sp>
      <p:grpSp>
        <p:nvGrpSpPr>
          <p:cNvPr id="16" name="Group 15">
            <a:extLst>
              <a:ext uri="{FF2B5EF4-FFF2-40B4-BE49-F238E27FC236}">
                <a16:creationId xmlns:a16="http://schemas.microsoft.com/office/drawing/2014/main" id="{93DEB1AA-AA24-57BA-604A-17FE4B688FBA}"/>
              </a:ext>
            </a:extLst>
          </p:cNvPr>
          <p:cNvGrpSpPr/>
          <p:nvPr/>
        </p:nvGrpSpPr>
        <p:grpSpPr>
          <a:xfrm>
            <a:off x="5925678" y="1310793"/>
            <a:ext cx="6097201" cy="1791379"/>
            <a:chOff x="4765206" y="3360268"/>
            <a:chExt cx="7038975" cy="1990725"/>
          </a:xfrm>
        </p:grpSpPr>
        <p:pic>
          <p:nvPicPr>
            <p:cNvPr id="17" name="Picture 18" descr="Text Box">
              <a:extLst>
                <a:ext uri="{FF2B5EF4-FFF2-40B4-BE49-F238E27FC236}">
                  <a16:creationId xmlns:a16="http://schemas.microsoft.com/office/drawing/2014/main" id="{5345CD47-FBBA-86D3-9F8C-39D4299D1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630" y="3455517"/>
              <a:ext cx="55721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9" descr="Shape">
              <a:extLst>
                <a:ext uri="{FF2B5EF4-FFF2-40B4-BE49-F238E27FC236}">
                  <a16:creationId xmlns:a16="http://schemas.microsoft.com/office/drawing/2014/main" id="{2AECEB5F-2A38-8DD5-6E2D-FA70B5E92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206" y="3360268"/>
              <a:ext cx="70389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0AC39C2B-E40B-BB90-4DC8-4740406FF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005" y="3401517"/>
              <a:ext cx="1304925" cy="132397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4">
            <a:extLst>
              <a:ext uri="{FF2B5EF4-FFF2-40B4-BE49-F238E27FC236}">
                <a16:creationId xmlns:a16="http://schemas.microsoft.com/office/drawing/2014/main" id="{D5B88135-CF03-1224-FE1E-513295C491A1}"/>
              </a:ext>
            </a:extLst>
          </p:cNvPr>
          <p:cNvSpPr txBox="1">
            <a:spLocks noChangeArrowheads="1"/>
          </p:cNvSpPr>
          <p:nvPr/>
        </p:nvSpPr>
        <p:spPr bwMode="auto">
          <a:xfrm>
            <a:off x="1002038" y="1313175"/>
            <a:ext cx="4803753" cy="171947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80340" algn="just"/>
            <a:r>
              <a:rPr lang="en-GB" sz="900" b="1">
                <a:solidFill>
                  <a:srgbClr val="424445"/>
                </a:solidFill>
                <a:effectLst/>
                <a:latin typeface="Arial"/>
                <a:ea typeface="Times New Roman" panose="02020603050405020304" pitchFamily="18" charset="0"/>
                <a:cs typeface="Arial"/>
              </a:rPr>
              <a:t>Panos </a:t>
            </a:r>
            <a:r>
              <a:rPr lang="en-GB" sz="900" b="1" err="1">
                <a:solidFill>
                  <a:srgbClr val="424445"/>
                </a:solidFill>
                <a:effectLst/>
                <a:latin typeface="Arial"/>
                <a:ea typeface="Times New Roman" panose="02020603050405020304" pitchFamily="18" charset="0"/>
                <a:cs typeface="Arial"/>
              </a:rPr>
              <a:t>Rogakos</a:t>
            </a:r>
            <a:r>
              <a:rPr lang="en-GB" sz="900" b="1">
                <a:solidFill>
                  <a:srgbClr val="424445"/>
                </a:solidFill>
                <a:effectLst/>
                <a:latin typeface="Arial"/>
                <a:ea typeface="Times New Roman" panose="02020603050405020304" pitchFamily="18" charset="0"/>
                <a:cs typeface="Arial"/>
              </a:rPr>
              <a:t> – Senior </a:t>
            </a:r>
            <a:r>
              <a:rPr lang="en-GB" sz="900" b="1">
                <a:solidFill>
                  <a:srgbClr val="424445"/>
                </a:solidFill>
                <a:latin typeface="Arial"/>
                <a:ea typeface="Times New Roman" panose="02020603050405020304" pitchFamily="18" charset="0"/>
                <a:cs typeface="Arial"/>
              </a:rPr>
              <a:t>Engineering Surveyor</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p>
            <a:pPr marL="180340" algn="just"/>
            <a:r>
              <a:rPr lang="en-GB" sz="900">
                <a:latin typeface="Arial"/>
                <a:cs typeface="Arial"/>
              </a:rPr>
              <a:t>A member of the Institute of Engineering and Technology, Panos is a highly skilled Senior Project Engineer with a background in Engineering Surveying and infrastructure data management, showcasing robust practical and technical capabilities. With extensive expertise in Land and Engineering Surveys, Setting Out, GIS and BIM. Panos has successfully led the delivery of the Western ETCS 0-12M  infrastructure data. He has provided crucial engineering support and played a key role in developing a data configuration management system and process for the European Train Control System, adhering strictly to company policies, guidelines, processes, and standards.</a:t>
            </a:r>
          </a:p>
        </p:txBody>
      </p:sp>
      <p:sp>
        <p:nvSpPr>
          <p:cNvPr id="14" name="Rectangle 13">
            <a:extLst>
              <a:ext uri="{FF2B5EF4-FFF2-40B4-BE49-F238E27FC236}">
                <a16:creationId xmlns:a16="http://schemas.microsoft.com/office/drawing/2014/main" id="{4DB3C7A5-F4A5-3D63-75E3-2F775A80EF60}"/>
              </a:ext>
            </a:extLst>
          </p:cNvPr>
          <p:cNvSpPr/>
          <p:nvPr/>
        </p:nvSpPr>
        <p:spPr>
          <a:xfrm>
            <a:off x="181411" y="1286458"/>
            <a:ext cx="5570460" cy="1791379"/>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Rectangle 26">
            <a:extLst>
              <a:ext uri="{FF2B5EF4-FFF2-40B4-BE49-F238E27FC236}">
                <a16:creationId xmlns:a16="http://schemas.microsoft.com/office/drawing/2014/main" id="{4BE58FFC-2D30-8A4C-187E-278DF9F293F3}"/>
              </a:ext>
            </a:extLst>
          </p:cNvPr>
          <p:cNvSpPr/>
          <p:nvPr/>
        </p:nvSpPr>
        <p:spPr>
          <a:xfrm>
            <a:off x="378379" y="1449904"/>
            <a:ext cx="851654" cy="1004569"/>
          </a:xfrm>
          <a:prstGeom prst="rect">
            <a:avLst/>
          </a:prstGeom>
          <a:solidFill>
            <a:srgbClr val="3E8ACA"/>
          </a:solidFill>
          <a:ln>
            <a:solidFill>
              <a:srgbClr val="3E8A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2" name="Picture 21">
            <a:extLst>
              <a:ext uri="{FF2B5EF4-FFF2-40B4-BE49-F238E27FC236}">
                <a16:creationId xmlns:a16="http://schemas.microsoft.com/office/drawing/2014/main" id="{DA3C8A40-94EC-4E93-DE36-B89A08EC673C}"/>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79991" y="1404716"/>
            <a:ext cx="967740" cy="1004570"/>
          </a:xfrm>
          <a:prstGeom prst="rect">
            <a:avLst/>
          </a:prstGeom>
          <a:effectLst/>
        </p:spPr>
      </p:pic>
      <p:sp>
        <p:nvSpPr>
          <p:cNvPr id="29" name="Text Box 4">
            <a:extLst>
              <a:ext uri="{FF2B5EF4-FFF2-40B4-BE49-F238E27FC236}">
                <a16:creationId xmlns:a16="http://schemas.microsoft.com/office/drawing/2014/main" id="{11776132-82B3-CC4C-8C1C-491B3802D071}"/>
              </a:ext>
            </a:extLst>
          </p:cNvPr>
          <p:cNvSpPr txBox="1">
            <a:spLocks noChangeArrowheads="1"/>
          </p:cNvSpPr>
          <p:nvPr/>
        </p:nvSpPr>
        <p:spPr bwMode="auto">
          <a:xfrm>
            <a:off x="1000756" y="3598556"/>
            <a:ext cx="4807326" cy="201927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80340" algn="just"/>
            <a:r>
              <a:rPr lang="en-GB" sz="900" b="1">
                <a:solidFill>
                  <a:srgbClr val="424445"/>
                </a:solidFill>
                <a:effectLst/>
                <a:latin typeface="Arial" panose="020B0604020202020204" pitchFamily="34" charset="0"/>
                <a:ea typeface="Times New Roman" panose="02020603050405020304" pitchFamily="18" charset="0"/>
                <a:cs typeface="Arial" panose="020B0604020202020204" pitchFamily="34" charset="0"/>
              </a:rPr>
              <a:t>Michael Lester – Senior Engineer, System Safety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p>
            <a:pPr marL="180340" algn="just"/>
            <a:r>
              <a:rPr lang="en-GB" sz="900">
                <a:effectLst/>
                <a:latin typeface="Arial" panose="020B0604020202020204" pitchFamily="34" charset="0"/>
                <a:ea typeface="Times New Roman" panose="02020603050405020304" pitchFamily="18" charset="0"/>
                <a:cs typeface="Arial" panose="020B0604020202020204" pitchFamily="34" charset="0"/>
              </a:rPr>
              <a:t>A highly motivated and driven Senior Engineering consultant with 25 years’ experience in Safety, Reliability and Systems engineering positions for major engineering consultancies and organisations associated with the Oil &amp; Gas, Rail, Defence and Aviation industries.</a:t>
            </a:r>
            <a:r>
              <a:rPr lang="en-GB" sz="900">
                <a:effectLst/>
                <a:latin typeface="Arial" panose="020B0604020202020204" pitchFamily="34" charset="0"/>
                <a:ea typeface="Times New Roman" panose="02020603050405020304" pitchFamily="18" charset="0"/>
                <a:cs typeface="Times New Roman" panose="02020603050405020304" pitchFamily="18" charset="0"/>
              </a:rPr>
              <a:t> </a:t>
            </a:r>
            <a:r>
              <a:rPr lang="en-GB" sz="900">
                <a:effectLst/>
                <a:latin typeface="Arial" panose="020B0604020202020204" pitchFamily="34" charset="0"/>
                <a:ea typeface="Times New Roman" panose="02020603050405020304" pitchFamily="18" charset="0"/>
                <a:cs typeface="Arial" panose="020B0604020202020204" pitchFamily="34" charset="0"/>
              </a:rPr>
              <a:t>More recently, Mike was a key member in the delivery of a comprehensive safety evaluation of the Optimised Track Train Operations (OTTO) system, through his execution of a Hazard Identification study and functional safety analysis. Additionally, Mike created an essential tool for ongoing management and control of hazards through production of the Initial Hazard Record ensuring the safety and reliability of the OTTO system. Extremely knowledgeable about railway systems design and management with a working general knowledge of all aspects of railway engineering and operation. An experienced standards setter, project manager, internal approver and general manager capable of building good relationships over diverse organisations to deliver improvement. </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1D3B0FA3-FEF0-24FE-B93D-7877E0B4D8D5}"/>
              </a:ext>
            </a:extLst>
          </p:cNvPr>
          <p:cNvGrpSpPr/>
          <p:nvPr/>
        </p:nvGrpSpPr>
        <p:grpSpPr>
          <a:xfrm>
            <a:off x="117000" y="3610335"/>
            <a:ext cx="1004377" cy="1108469"/>
            <a:chOff x="0" y="0"/>
            <a:chExt cx="1046539" cy="1394820"/>
          </a:xfrm>
        </p:grpSpPr>
        <p:sp>
          <p:nvSpPr>
            <p:cNvPr id="31" name="Rectangle 30">
              <a:extLst>
                <a:ext uri="{FF2B5EF4-FFF2-40B4-BE49-F238E27FC236}">
                  <a16:creationId xmlns:a16="http://schemas.microsoft.com/office/drawing/2014/main" id="{0D812CF9-EF37-E1A2-A2B5-CEA1C211F5BE}"/>
                </a:ext>
              </a:extLst>
            </p:cNvPr>
            <p:cNvSpPr/>
            <p:nvPr/>
          </p:nvSpPr>
          <p:spPr>
            <a:xfrm>
              <a:off x="95140" y="174423"/>
              <a:ext cx="951399" cy="1220397"/>
            </a:xfrm>
            <a:prstGeom prst="rect">
              <a:avLst/>
            </a:prstGeom>
            <a:solidFill>
              <a:srgbClr val="3E8ACA"/>
            </a:solidFill>
            <a:ln>
              <a:solidFill>
                <a:srgbClr val="3E8A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2" name="Picture 31" descr="A person in a blue shirt&#10;&#10;Description automatically generated with medium confidence">
              <a:extLst>
                <a:ext uri="{FF2B5EF4-FFF2-40B4-BE49-F238E27FC236}">
                  <a16:creationId xmlns:a16="http://schemas.microsoft.com/office/drawing/2014/main" id="{89F77BF9-E52B-06AF-F67B-7F26F8EDB728}"/>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0" y="0"/>
              <a:ext cx="988061" cy="1316989"/>
            </a:xfrm>
            <a:prstGeom prst="rect">
              <a:avLst/>
            </a:prstGeom>
          </p:spPr>
        </p:pic>
      </p:grpSp>
      <p:sp>
        <p:nvSpPr>
          <p:cNvPr id="33" name="Rectangle 32">
            <a:extLst>
              <a:ext uri="{FF2B5EF4-FFF2-40B4-BE49-F238E27FC236}">
                <a16:creationId xmlns:a16="http://schemas.microsoft.com/office/drawing/2014/main" id="{7FD2C4F9-A374-B734-132F-D20B0D8AD213}"/>
              </a:ext>
            </a:extLst>
          </p:cNvPr>
          <p:cNvSpPr/>
          <p:nvPr/>
        </p:nvSpPr>
        <p:spPr>
          <a:xfrm>
            <a:off x="117845" y="3553368"/>
            <a:ext cx="5690237" cy="2039121"/>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 Box 4">
            <a:extLst>
              <a:ext uri="{FF2B5EF4-FFF2-40B4-BE49-F238E27FC236}">
                <a16:creationId xmlns:a16="http://schemas.microsoft.com/office/drawing/2014/main" id="{F2D7BA27-9707-D87D-13C5-66D5B155750B}"/>
              </a:ext>
            </a:extLst>
          </p:cNvPr>
          <p:cNvSpPr txBox="1">
            <a:spLocks noChangeArrowheads="1"/>
          </p:cNvSpPr>
          <p:nvPr/>
        </p:nvSpPr>
        <p:spPr bwMode="auto">
          <a:xfrm>
            <a:off x="6955417" y="3555539"/>
            <a:ext cx="4807326" cy="201927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80340" algn="just"/>
            <a:r>
              <a:rPr lang="en-GB" sz="900" b="1">
                <a:solidFill>
                  <a:srgbClr val="424445"/>
                </a:solidFill>
                <a:latin typeface="Arial"/>
                <a:ea typeface="Times New Roman" panose="02020603050405020304" pitchFamily="18" charset="0"/>
                <a:cs typeface="Arial"/>
              </a:rPr>
              <a:t>Bill</a:t>
            </a:r>
            <a:r>
              <a:rPr lang="en-GB" sz="900" b="1">
                <a:solidFill>
                  <a:srgbClr val="424445"/>
                </a:solidFill>
                <a:effectLst/>
                <a:latin typeface="Arial"/>
                <a:ea typeface="Times New Roman" panose="02020603050405020304" pitchFamily="18" charset="0"/>
                <a:cs typeface="Arial"/>
              </a:rPr>
              <a:t> </a:t>
            </a:r>
            <a:r>
              <a:rPr lang="en-GB" sz="900" b="1">
                <a:solidFill>
                  <a:srgbClr val="424445"/>
                </a:solidFill>
                <a:latin typeface="Arial"/>
                <a:ea typeface="Times New Roman" panose="02020603050405020304" pitchFamily="18" charset="0"/>
                <a:cs typeface="Arial"/>
              </a:rPr>
              <a:t>Graham </a:t>
            </a:r>
            <a:r>
              <a:rPr lang="en-GB" sz="900" b="1">
                <a:solidFill>
                  <a:srgbClr val="424445"/>
                </a:solidFill>
                <a:effectLst/>
                <a:latin typeface="Arial"/>
                <a:ea typeface="Times New Roman" panose="02020603050405020304" pitchFamily="18" charset="0"/>
                <a:cs typeface="Arial"/>
              </a:rPr>
              <a:t>– </a:t>
            </a:r>
            <a:r>
              <a:rPr lang="en-GB" sz="900" b="1">
                <a:solidFill>
                  <a:srgbClr val="424445"/>
                </a:solidFill>
                <a:latin typeface="Arial"/>
                <a:ea typeface="Times New Roman" panose="02020603050405020304" pitchFamily="18" charset="0"/>
                <a:cs typeface="Arial"/>
              </a:rPr>
              <a:t>Railway </a:t>
            </a:r>
            <a:r>
              <a:rPr lang="en-GB" sz="900" b="1">
                <a:solidFill>
                  <a:srgbClr val="424445"/>
                </a:solidFill>
                <a:latin typeface="Arial"/>
                <a:cs typeface="Arial"/>
              </a:rPr>
              <a:t>Operations Interface Specialist </a:t>
            </a:r>
          </a:p>
          <a:p>
            <a:pPr marL="180340" algn="just"/>
            <a:r>
              <a:rPr lang="en-GB" sz="900">
                <a:latin typeface="Arial"/>
                <a:cs typeface="Arial"/>
              </a:rPr>
              <a:t>With over three decades of diverse experience in the railway industry, Bill Graham has proven expertise providing consultancy to the sector. Notably, in recent roles, he served as the Project Operations Interface Specialist for ERTMS implementation and as a Senior Consultant at Ricardo Rail, demonstrating exceptional skills in risk evaluation, HAZID meeting chairmanship, and independent safety assessments. His extensive career includes pivotal roles at Network Rail, where he contributed to the successful introduction of ERTMS in the UK, managed operations readiness, and held positions in safety strategy and standards implementation. With a track record encompassing project management, safety strategy, and consultancy, Bill Graham is an expert in railway operations and safety standards.</a:t>
            </a:r>
          </a:p>
        </p:txBody>
      </p:sp>
      <p:sp>
        <p:nvSpPr>
          <p:cNvPr id="6" name="Rectangle 5">
            <a:extLst>
              <a:ext uri="{FF2B5EF4-FFF2-40B4-BE49-F238E27FC236}">
                <a16:creationId xmlns:a16="http://schemas.microsoft.com/office/drawing/2014/main" id="{2E69426F-698A-7511-8593-2B25289F91C5}"/>
              </a:ext>
            </a:extLst>
          </p:cNvPr>
          <p:cNvSpPr/>
          <p:nvPr/>
        </p:nvSpPr>
        <p:spPr>
          <a:xfrm>
            <a:off x="6162968" y="3705933"/>
            <a:ext cx="913070" cy="969854"/>
          </a:xfrm>
          <a:prstGeom prst="rect">
            <a:avLst/>
          </a:prstGeom>
          <a:solidFill>
            <a:srgbClr val="3E8ACA"/>
          </a:solidFill>
          <a:ln>
            <a:solidFill>
              <a:srgbClr val="3E8A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95253290-A6C7-C7A5-7862-4111E794D3A5}"/>
              </a:ext>
            </a:extLst>
          </p:cNvPr>
          <p:cNvSpPr/>
          <p:nvPr/>
        </p:nvSpPr>
        <p:spPr>
          <a:xfrm>
            <a:off x="6072506" y="3510351"/>
            <a:ext cx="5690237" cy="2039121"/>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 name="Picture 9" descr="A close-up of a person smiling&#10;&#10;Description automatically generated">
            <a:extLst>
              <a:ext uri="{FF2B5EF4-FFF2-40B4-BE49-F238E27FC236}">
                <a16:creationId xmlns:a16="http://schemas.microsoft.com/office/drawing/2014/main" id="{45781C49-EF35-1FA2-D46B-BBFA8BC331A4}"/>
              </a:ext>
            </a:extLst>
          </p:cNvPr>
          <p:cNvPicPr>
            <a:picLocks noChangeAspect="1"/>
          </p:cNvPicPr>
          <p:nvPr/>
        </p:nvPicPr>
        <p:blipFill>
          <a:blip r:embed="rId9"/>
          <a:stretch>
            <a:fillRect/>
          </a:stretch>
        </p:blipFill>
        <p:spPr>
          <a:xfrm>
            <a:off x="6128845" y="3565422"/>
            <a:ext cx="886810" cy="1036075"/>
          </a:xfrm>
          <a:prstGeom prst="rect">
            <a:avLst/>
          </a:prstGeom>
        </p:spPr>
      </p:pic>
    </p:spTree>
    <p:extLst>
      <p:ext uri="{BB962C8B-B14F-4D97-AF65-F5344CB8AC3E}">
        <p14:creationId xmlns:p14="http://schemas.microsoft.com/office/powerpoint/2010/main" val="2502898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283442"/>
            <a:ext cx="9601200" cy="1036850"/>
          </a:xfrm>
        </p:spPr>
        <p:txBody>
          <a:bodyPr/>
          <a:lstStyle/>
          <a:p>
            <a:r>
              <a:rPr lang="en-US">
                <a:latin typeface="Optima" panose="02000503060000020004" pitchFamily="2" charset="0"/>
              </a:rPr>
              <a:t>Our Clients</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dirty="0" smtClean="0">
                <a:latin typeface="Optima" panose="02000503060000020004" pitchFamily="2" charset="0"/>
              </a:rPr>
              <a:pPr/>
              <a:t>12</a:t>
            </a:fld>
            <a:endParaRPr lang="en-US" b="1">
              <a:latin typeface="Optima" panose="02000503060000020004" pitchFamily="2" charset="0"/>
            </a:endParaRPr>
          </a:p>
        </p:txBody>
      </p:sp>
      <p:pic>
        <p:nvPicPr>
          <p:cNvPr id="5" name="Picture 4">
            <a:extLst>
              <a:ext uri="{FF2B5EF4-FFF2-40B4-BE49-F238E27FC236}">
                <a16:creationId xmlns:a16="http://schemas.microsoft.com/office/drawing/2014/main" id="{03D515DA-A356-0649-B6A0-38766D850589}"/>
              </a:ext>
            </a:extLst>
          </p:cNvPr>
          <p:cNvPicPr>
            <a:picLocks noChangeAspect="1"/>
          </p:cNvPicPr>
          <p:nvPr/>
        </p:nvPicPr>
        <p:blipFill>
          <a:blip r:embed="rId2"/>
          <a:stretch>
            <a:fillRect/>
          </a:stretch>
        </p:blipFill>
        <p:spPr>
          <a:xfrm>
            <a:off x="2916089" y="2673508"/>
            <a:ext cx="2160000" cy="720000"/>
          </a:xfrm>
          <a:prstGeom prst="rect">
            <a:avLst/>
          </a:prstGeom>
        </p:spPr>
      </p:pic>
      <p:pic>
        <p:nvPicPr>
          <p:cNvPr id="8" name="Picture 7">
            <a:extLst>
              <a:ext uri="{FF2B5EF4-FFF2-40B4-BE49-F238E27FC236}">
                <a16:creationId xmlns:a16="http://schemas.microsoft.com/office/drawing/2014/main" id="{1018F7CC-B848-6F4F-AB95-222DD251B5D4}"/>
              </a:ext>
            </a:extLst>
          </p:cNvPr>
          <p:cNvPicPr>
            <a:picLocks noChangeAspect="1"/>
          </p:cNvPicPr>
          <p:nvPr/>
        </p:nvPicPr>
        <p:blipFill>
          <a:blip r:embed="rId3"/>
          <a:stretch>
            <a:fillRect/>
          </a:stretch>
        </p:blipFill>
        <p:spPr>
          <a:xfrm>
            <a:off x="2993743" y="1538901"/>
            <a:ext cx="2160000" cy="720000"/>
          </a:xfrm>
          <a:prstGeom prst="rect">
            <a:avLst/>
          </a:prstGeom>
        </p:spPr>
      </p:pic>
      <p:pic>
        <p:nvPicPr>
          <p:cNvPr id="10" name="Picture 9">
            <a:extLst>
              <a:ext uri="{FF2B5EF4-FFF2-40B4-BE49-F238E27FC236}">
                <a16:creationId xmlns:a16="http://schemas.microsoft.com/office/drawing/2014/main" id="{13A3E2E0-6863-564F-9302-FFE9AF1AA578}"/>
              </a:ext>
            </a:extLst>
          </p:cNvPr>
          <p:cNvPicPr>
            <a:picLocks noChangeAspect="1"/>
          </p:cNvPicPr>
          <p:nvPr/>
        </p:nvPicPr>
        <p:blipFill>
          <a:blip r:embed="rId4"/>
          <a:stretch>
            <a:fillRect/>
          </a:stretch>
        </p:blipFill>
        <p:spPr>
          <a:xfrm>
            <a:off x="7651372" y="1478379"/>
            <a:ext cx="2160000" cy="720000"/>
          </a:xfrm>
          <a:prstGeom prst="rect">
            <a:avLst/>
          </a:prstGeom>
        </p:spPr>
      </p:pic>
      <p:pic>
        <p:nvPicPr>
          <p:cNvPr id="12" name="Picture 11">
            <a:extLst>
              <a:ext uri="{FF2B5EF4-FFF2-40B4-BE49-F238E27FC236}">
                <a16:creationId xmlns:a16="http://schemas.microsoft.com/office/drawing/2014/main" id="{B855CBA5-9B5D-254C-9C7B-B722F59DBC62}"/>
              </a:ext>
            </a:extLst>
          </p:cNvPr>
          <p:cNvPicPr>
            <a:picLocks noChangeAspect="1"/>
          </p:cNvPicPr>
          <p:nvPr/>
        </p:nvPicPr>
        <p:blipFill>
          <a:blip r:embed="rId5"/>
          <a:stretch>
            <a:fillRect/>
          </a:stretch>
        </p:blipFill>
        <p:spPr>
          <a:xfrm>
            <a:off x="483127" y="2612930"/>
            <a:ext cx="2160000" cy="720000"/>
          </a:xfrm>
          <a:prstGeom prst="rect">
            <a:avLst/>
          </a:prstGeom>
        </p:spPr>
      </p:pic>
      <p:pic>
        <p:nvPicPr>
          <p:cNvPr id="14" name="Picture 13">
            <a:extLst>
              <a:ext uri="{FF2B5EF4-FFF2-40B4-BE49-F238E27FC236}">
                <a16:creationId xmlns:a16="http://schemas.microsoft.com/office/drawing/2014/main" id="{C56731AB-1920-5D4B-B224-70399178BA7F}"/>
              </a:ext>
            </a:extLst>
          </p:cNvPr>
          <p:cNvPicPr>
            <a:picLocks noChangeAspect="1"/>
          </p:cNvPicPr>
          <p:nvPr/>
        </p:nvPicPr>
        <p:blipFill>
          <a:blip r:embed="rId6"/>
          <a:stretch>
            <a:fillRect/>
          </a:stretch>
        </p:blipFill>
        <p:spPr>
          <a:xfrm>
            <a:off x="9811372" y="2624870"/>
            <a:ext cx="2160000" cy="720000"/>
          </a:xfrm>
          <a:prstGeom prst="rect">
            <a:avLst/>
          </a:prstGeom>
        </p:spPr>
      </p:pic>
      <p:pic>
        <p:nvPicPr>
          <p:cNvPr id="16" name="Picture 15">
            <a:extLst>
              <a:ext uri="{FF2B5EF4-FFF2-40B4-BE49-F238E27FC236}">
                <a16:creationId xmlns:a16="http://schemas.microsoft.com/office/drawing/2014/main" id="{111E1D3F-3752-154D-9BE6-55BDD6E093AC}"/>
              </a:ext>
            </a:extLst>
          </p:cNvPr>
          <p:cNvPicPr>
            <a:picLocks noChangeAspect="1"/>
          </p:cNvPicPr>
          <p:nvPr/>
        </p:nvPicPr>
        <p:blipFill>
          <a:blip r:embed="rId7"/>
          <a:stretch>
            <a:fillRect/>
          </a:stretch>
        </p:blipFill>
        <p:spPr>
          <a:xfrm>
            <a:off x="5491372" y="1537079"/>
            <a:ext cx="2160000" cy="720000"/>
          </a:xfrm>
          <a:prstGeom prst="rect">
            <a:avLst/>
          </a:prstGeom>
        </p:spPr>
      </p:pic>
      <p:pic>
        <p:nvPicPr>
          <p:cNvPr id="18" name="Picture 17">
            <a:extLst>
              <a:ext uri="{FF2B5EF4-FFF2-40B4-BE49-F238E27FC236}">
                <a16:creationId xmlns:a16="http://schemas.microsoft.com/office/drawing/2014/main" id="{7AB87246-6FEB-874C-9556-98157C93B0B4}"/>
              </a:ext>
            </a:extLst>
          </p:cNvPr>
          <p:cNvPicPr>
            <a:picLocks noChangeAspect="1"/>
          </p:cNvPicPr>
          <p:nvPr/>
        </p:nvPicPr>
        <p:blipFill>
          <a:blip r:embed="rId8"/>
          <a:stretch>
            <a:fillRect/>
          </a:stretch>
        </p:blipFill>
        <p:spPr>
          <a:xfrm>
            <a:off x="3155823" y="3938739"/>
            <a:ext cx="2160000" cy="720000"/>
          </a:xfrm>
          <a:prstGeom prst="rect">
            <a:avLst/>
          </a:prstGeom>
        </p:spPr>
      </p:pic>
      <p:pic>
        <p:nvPicPr>
          <p:cNvPr id="20" name="Picture 19">
            <a:extLst>
              <a:ext uri="{FF2B5EF4-FFF2-40B4-BE49-F238E27FC236}">
                <a16:creationId xmlns:a16="http://schemas.microsoft.com/office/drawing/2014/main" id="{DC2D91D5-71A0-E541-8DE1-B9054819034C}"/>
              </a:ext>
            </a:extLst>
          </p:cNvPr>
          <p:cNvPicPr>
            <a:picLocks noChangeAspect="1"/>
          </p:cNvPicPr>
          <p:nvPr/>
        </p:nvPicPr>
        <p:blipFill>
          <a:blip r:embed="rId9"/>
          <a:stretch>
            <a:fillRect/>
          </a:stretch>
        </p:blipFill>
        <p:spPr>
          <a:xfrm>
            <a:off x="417504" y="3940579"/>
            <a:ext cx="2160000" cy="720000"/>
          </a:xfrm>
          <a:prstGeom prst="rect">
            <a:avLst/>
          </a:prstGeom>
        </p:spPr>
      </p:pic>
      <p:pic>
        <p:nvPicPr>
          <p:cNvPr id="22" name="Picture 21">
            <a:extLst>
              <a:ext uri="{FF2B5EF4-FFF2-40B4-BE49-F238E27FC236}">
                <a16:creationId xmlns:a16="http://schemas.microsoft.com/office/drawing/2014/main" id="{F08EC6D0-DEDA-3743-98DD-CA3C0EBF50AA}"/>
              </a:ext>
            </a:extLst>
          </p:cNvPr>
          <p:cNvPicPr>
            <a:picLocks noChangeAspect="1"/>
          </p:cNvPicPr>
          <p:nvPr/>
        </p:nvPicPr>
        <p:blipFill>
          <a:blip r:embed="rId10"/>
          <a:stretch>
            <a:fillRect/>
          </a:stretch>
        </p:blipFill>
        <p:spPr>
          <a:xfrm>
            <a:off x="7724160" y="2669803"/>
            <a:ext cx="2160000" cy="720000"/>
          </a:xfrm>
          <a:prstGeom prst="rect">
            <a:avLst/>
          </a:prstGeom>
        </p:spPr>
      </p:pic>
      <p:pic>
        <p:nvPicPr>
          <p:cNvPr id="26" name="Picture 25">
            <a:extLst>
              <a:ext uri="{FF2B5EF4-FFF2-40B4-BE49-F238E27FC236}">
                <a16:creationId xmlns:a16="http://schemas.microsoft.com/office/drawing/2014/main" id="{AB810231-28B0-C442-A057-8F13B5C490CB}"/>
              </a:ext>
            </a:extLst>
          </p:cNvPr>
          <p:cNvPicPr>
            <a:picLocks noChangeAspect="1"/>
          </p:cNvPicPr>
          <p:nvPr/>
        </p:nvPicPr>
        <p:blipFill>
          <a:blip r:embed="rId11"/>
          <a:stretch>
            <a:fillRect/>
          </a:stretch>
        </p:blipFill>
        <p:spPr>
          <a:xfrm>
            <a:off x="5458547" y="2736157"/>
            <a:ext cx="2160000" cy="720000"/>
          </a:xfrm>
          <a:prstGeom prst="rect">
            <a:avLst/>
          </a:prstGeom>
        </p:spPr>
      </p:pic>
      <p:pic>
        <p:nvPicPr>
          <p:cNvPr id="28" name="Picture 27">
            <a:extLst>
              <a:ext uri="{FF2B5EF4-FFF2-40B4-BE49-F238E27FC236}">
                <a16:creationId xmlns:a16="http://schemas.microsoft.com/office/drawing/2014/main" id="{0A61B5A8-5752-DD43-9356-A006D8AB63BD}"/>
              </a:ext>
            </a:extLst>
          </p:cNvPr>
          <p:cNvPicPr>
            <a:picLocks noChangeAspect="1"/>
          </p:cNvPicPr>
          <p:nvPr/>
        </p:nvPicPr>
        <p:blipFill>
          <a:blip r:embed="rId12"/>
          <a:stretch>
            <a:fillRect/>
          </a:stretch>
        </p:blipFill>
        <p:spPr>
          <a:xfrm>
            <a:off x="5564160" y="3939895"/>
            <a:ext cx="2160000" cy="720000"/>
          </a:xfrm>
          <a:prstGeom prst="rect">
            <a:avLst/>
          </a:prstGeom>
        </p:spPr>
      </p:pic>
      <p:pic>
        <p:nvPicPr>
          <p:cNvPr id="30" name="Picture 29">
            <a:extLst>
              <a:ext uri="{FF2B5EF4-FFF2-40B4-BE49-F238E27FC236}">
                <a16:creationId xmlns:a16="http://schemas.microsoft.com/office/drawing/2014/main" id="{B3EADBD7-F9B2-EB4E-B2AC-DE0092444D98}"/>
              </a:ext>
            </a:extLst>
          </p:cNvPr>
          <p:cNvPicPr>
            <a:picLocks noChangeAspect="1"/>
          </p:cNvPicPr>
          <p:nvPr/>
        </p:nvPicPr>
        <p:blipFill>
          <a:blip r:embed="rId13"/>
          <a:stretch>
            <a:fillRect/>
          </a:stretch>
        </p:blipFill>
        <p:spPr>
          <a:xfrm>
            <a:off x="496115" y="1538901"/>
            <a:ext cx="2160000" cy="720000"/>
          </a:xfrm>
          <a:prstGeom prst="rect">
            <a:avLst/>
          </a:prstGeom>
        </p:spPr>
      </p:pic>
      <p:pic>
        <p:nvPicPr>
          <p:cNvPr id="35" name="Picture 34">
            <a:extLst>
              <a:ext uri="{FF2B5EF4-FFF2-40B4-BE49-F238E27FC236}">
                <a16:creationId xmlns:a16="http://schemas.microsoft.com/office/drawing/2014/main" id="{1760100C-2ABF-B04D-9CBE-E7DC2114B51C}"/>
              </a:ext>
            </a:extLst>
          </p:cNvPr>
          <p:cNvPicPr>
            <a:picLocks noChangeAspect="1"/>
          </p:cNvPicPr>
          <p:nvPr/>
        </p:nvPicPr>
        <p:blipFill>
          <a:blip r:embed="rId14"/>
          <a:stretch>
            <a:fillRect/>
          </a:stretch>
        </p:blipFill>
        <p:spPr>
          <a:xfrm>
            <a:off x="9601200" y="1537079"/>
            <a:ext cx="2160000" cy="720000"/>
          </a:xfrm>
          <a:prstGeom prst="rect">
            <a:avLst/>
          </a:prstGeom>
        </p:spPr>
      </p:pic>
      <p:pic>
        <p:nvPicPr>
          <p:cNvPr id="37" name="Picture 36">
            <a:extLst>
              <a:ext uri="{FF2B5EF4-FFF2-40B4-BE49-F238E27FC236}">
                <a16:creationId xmlns:a16="http://schemas.microsoft.com/office/drawing/2014/main" id="{3E366487-A7C4-E140-B89A-4255220F32B6}"/>
              </a:ext>
            </a:extLst>
          </p:cNvPr>
          <p:cNvPicPr>
            <a:picLocks noChangeAspect="1"/>
          </p:cNvPicPr>
          <p:nvPr/>
        </p:nvPicPr>
        <p:blipFill>
          <a:blip r:embed="rId15"/>
          <a:stretch>
            <a:fillRect/>
          </a:stretch>
        </p:blipFill>
        <p:spPr>
          <a:xfrm>
            <a:off x="9811372" y="3683728"/>
            <a:ext cx="2160000" cy="720000"/>
          </a:xfrm>
          <a:prstGeom prst="rect">
            <a:avLst/>
          </a:prstGeom>
        </p:spPr>
      </p:pic>
      <p:pic>
        <p:nvPicPr>
          <p:cNvPr id="39" name="Picture 38">
            <a:extLst>
              <a:ext uri="{FF2B5EF4-FFF2-40B4-BE49-F238E27FC236}">
                <a16:creationId xmlns:a16="http://schemas.microsoft.com/office/drawing/2014/main" id="{D0D61223-5938-164E-B82C-5BCA1153C25C}"/>
              </a:ext>
            </a:extLst>
          </p:cNvPr>
          <p:cNvPicPr>
            <a:picLocks noChangeAspect="1"/>
          </p:cNvPicPr>
          <p:nvPr/>
        </p:nvPicPr>
        <p:blipFill>
          <a:blip r:embed="rId16"/>
          <a:stretch>
            <a:fillRect/>
          </a:stretch>
        </p:blipFill>
        <p:spPr>
          <a:xfrm>
            <a:off x="7802733" y="3774021"/>
            <a:ext cx="2160000" cy="720000"/>
          </a:xfrm>
          <a:prstGeom prst="rect">
            <a:avLst/>
          </a:prstGeom>
        </p:spPr>
      </p:pic>
      <p:pic>
        <p:nvPicPr>
          <p:cNvPr id="3" name="Picture 2">
            <a:extLst>
              <a:ext uri="{FF2B5EF4-FFF2-40B4-BE49-F238E27FC236}">
                <a16:creationId xmlns:a16="http://schemas.microsoft.com/office/drawing/2014/main" id="{643D660F-834C-19B7-4E27-7F118B6A5D88}"/>
              </a:ext>
            </a:extLst>
          </p:cNvPr>
          <p:cNvPicPr>
            <a:picLocks noChangeAspect="1"/>
          </p:cNvPicPr>
          <p:nvPr/>
        </p:nvPicPr>
        <p:blipFill>
          <a:blip r:embed="rId17"/>
          <a:stretch>
            <a:fillRect/>
          </a:stretch>
        </p:blipFill>
        <p:spPr>
          <a:xfrm>
            <a:off x="6409734" y="4921820"/>
            <a:ext cx="2587928" cy="1034172"/>
          </a:xfrm>
          <a:prstGeom prst="rect">
            <a:avLst/>
          </a:prstGeom>
        </p:spPr>
      </p:pic>
      <p:pic>
        <p:nvPicPr>
          <p:cNvPr id="6" name="Picture 5">
            <a:extLst>
              <a:ext uri="{FF2B5EF4-FFF2-40B4-BE49-F238E27FC236}">
                <a16:creationId xmlns:a16="http://schemas.microsoft.com/office/drawing/2014/main" id="{34958AC4-A8CA-6458-E2CA-8529B4754D94}"/>
              </a:ext>
            </a:extLst>
          </p:cNvPr>
          <p:cNvPicPr>
            <a:picLocks noChangeAspect="1"/>
          </p:cNvPicPr>
          <p:nvPr/>
        </p:nvPicPr>
        <p:blipFill>
          <a:blip r:embed="rId18"/>
          <a:stretch>
            <a:fillRect/>
          </a:stretch>
        </p:blipFill>
        <p:spPr>
          <a:xfrm>
            <a:off x="9620872" y="5064277"/>
            <a:ext cx="2405035" cy="673000"/>
          </a:xfrm>
          <a:prstGeom prst="rect">
            <a:avLst/>
          </a:prstGeom>
        </p:spPr>
      </p:pic>
      <p:pic>
        <p:nvPicPr>
          <p:cNvPr id="9" name="Picture 8">
            <a:extLst>
              <a:ext uri="{FF2B5EF4-FFF2-40B4-BE49-F238E27FC236}">
                <a16:creationId xmlns:a16="http://schemas.microsoft.com/office/drawing/2014/main" id="{B918EDCC-ECDC-F8C6-354C-5E46D4B1F55B}"/>
              </a:ext>
            </a:extLst>
          </p:cNvPr>
          <p:cNvPicPr>
            <a:picLocks noChangeAspect="1"/>
          </p:cNvPicPr>
          <p:nvPr/>
        </p:nvPicPr>
        <p:blipFill>
          <a:blip r:embed="rId19"/>
          <a:stretch>
            <a:fillRect/>
          </a:stretch>
        </p:blipFill>
        <p:spPr>
          <a:xfrm>
            <a:off x="4577867" y="5142477"/>
            <a:ext cx="1327743" cy="696131"/>
          </a:xfrm>
          <a:prstGeom prst="rect">
            <a:avLst/>
          </a:prstGeom>
        </p:spPr>
      </p:pic>
      <p:pic>
        <p:nvPicPr>
          <p:cNvPr id="1026" name="Picture 2" descr="Transport for London | Brands of the World™ | Download ...">
            <a:extLst>
              <a:ext uri="{FF2B5EF4-FFF2-40B4-BE49-F238E27FC236}">
                <a16:creationId xmlns:a16="http://schemas.microsoft.com/office/drawing/2014/main" id="{221BC338-CCAD-1A87-64F0-D15776EF50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4455" y="4826670"/>
            <a:ext cx="1327743" cy="1327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fT logo - Flight Training News">
            <a:extLst>
              <a:ext uri="{FF2B5EF4-FFF2-40B4-BE49-F238E27FC236}">
                <a16:creationId xmlns:a16="http://schemas.microsoft.com/office/drawing/2014/main" id="{DFC2FBC2-5F7B-6AD1-ED7F-942D83BAA3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91670" y="4995022"/>
            <a:ext cx="1982073" cy="99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467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88000">
              <a:srgbClr val="143A60"/>
            </a:gs>
            <a:gs pos="70000">
              <a:srgbClr val="3E8ACA"/>
            </a:gs>
            <a:gs pos="42000">
              <a:schemeClr val="bg1"/>
            </a:gs>
            <a:gs pos="18000">
              <a:schemeClr val="bg1"/>
            </a:gs>
          </a:gsLst>
          <a:lin ang="42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2BC4-0DFE-4D68-D8F6-94E814DAFAB8}"/>
              </a:ext>
            </a:extLst>
          </p:cNvPr>
          <p:cNvPicPr>
            <a:picLocks noChangeAspect="1"/>
          </p:cNvPicPr>
          <p:nvPr/>
        </p:nvPicPr>
        <p:blipFill rotWithShape="1">
          <a:blip r:embed="rId3"/>
          <a:srcRect r="61395"/>
          <a:stretch/>
        </p:blipFill>
        <p:spPr>
          <a:xfrm>
            <a:off x="312422" y="1221525"/>
            <a:ext cx="5135876" cy="3030879"/>
          </a:xfrm>
          <a:prstGeom prst="rect">
            <a:avLst/>
          </a:prstGeom>
        </p:spPr>
      </p:pic>
      <p:sp>
        <p:nvSpPr>
          <p:cNvPr id="3" name="Subtitle 2"/>
          <p:cNvSpPr>
            <a:spLocks noGrp="1"/>
          </p:cNvSpPr>
          <p:nvPr>
            <p:ph type="subTitle" idx="1"/>
          </p:nvPr>
        </p:nvSpPr>
        <p:spPr>
          <a:xfrm>
            <a:off x="1650977" y="4352113"/>
            <a:ext cx="3775693" cy="714915"/>
          </a:xfrm>
        </p:spPr>
        <p:txBody>
          <a:bodyPr>
            <a:noAutofit/>
          </a:bodyPr>
          <a:lstStyle/>
          <a:p>
            <a:r>
              <a:rPr lang="en-US" sz="4800">
                <a:latin typeface="Optima" panose="02000503060000020004" pitchFamily="2" charset="0"/>
              </a:rPr>
              <a:t>Case Studies</a:t>
            </a:r>
          </a:p>
        </p:txBody>
      </p:sp>
      <p:pic>
        <p:nvPicPr>
          <p:cNvPr id="8" name="Picture Placeholder 7">
            <a:extLst>
              <a:ext uri="{FF2B5EF4-FFF2-40B4-BE49-F238E27FC236}">
                <a16:creationId xmlns:a16="http://schemas.microsoft.com/office/drawing/2014/main" id="{B5D97336-4792-1841-B8E6-7E23085144B0}"/>
              </a:ext>
            </a:extLst>
          </p:cNvPr>
          <p:cNvPicPr>
            <a:picLocks noGrp="1" noChangeAspect="1"/>
          </p:cNvPicPr>
          <p:nvPr>
            <p:ph type="pic" sz="quarter" idx="10"/>
          </p:nvPr>
        </p:nvPicPr>
        <p:blipFill>
          <a:blip r:embed="rId4"/>
          <a:srcRect l="25067" r="25067"/>
          <a:stretch>
            <a:fillRect/>
          </a:stretch>
        </p:blipFill>
        <p:spPr>
          <a:xfrm>
            <a:off x="6743703" y="0"/>
            <a:ext cx="5448297" cy="6858000"/>
          </a:xfrm>
        </p:spPr>
      </p:pic>
    </p:spTree>
    <p:extLst>
      <p:ext uri="{BB962C8B-B14F-4D97-AF65-F5344CB8AC3E}">
        <p14:creationId xmlns:p14="http://schemas.microsoft.com/office/powerpoint/2010/main" val="631309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43436BF0-6544-3646-8803-523AA81C31D8}"/>
              </a:ext>
            </a:extLst>
          </p:cNvPr>
          <p:cNvSpPr txBox="1">
            <a:spLocks/>
          </p:cNvSpPr>
          <p:nvPr/>
        </p:nvSpPr>
        <p:spPr>
          <a:xfrm>
            <a:off x="8534517" y="2296321"/>
            <a:ext cx="3465173" cy="3307728"/>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138834"/>
            <a:ext cx="10727140" cy="614574"/>
          </a:xfrm>
        </p:spPr>
        <p:txBody>
          <a:bodyPr>
            <a:noAutofit/>
          </a:bodyPr>
          <a:lstStyle/>
          <a:p>
            <a:r>
              <a:rPr lang="en-US">
                <a:latin typeface="Optima" panose="02000503060000020004" pitchFamily="2" charset="0"/>
              </a:rPr>
              <a:t>Case Study 1 – W&amp;W ETCS Project Stage A, Stage B&amp;C</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smtClean="0">
                <a:latin typeface="Optima" panose="02000503060000020004" pitchFamily="2" charset="0"/>
              </a:rPr>
              <a:pPr/>
              <a:t>14</a:t>
            </a:fld>
            <a:endParaRPr lang="en-US" b="1">
              <a:latin typeface="Optima" panose="02000503060000020004" pitchFamily="2" charset="0"/>
            </a:endParaRPr>
          </a:p>
        </p:txBody>
      </p:sp>
      <p:sp>
        <p:nvSpPr>
          <p:cNvPr id="19" name="Vertical Text Placeholder 2">
            <a:extLst>
              <a:ext uri="{FF2B5EF4-FFF2-40B4-BE49-F238E27FC236}">
                <a16:creationId xmlns:a16="http://schemas.microsoft.com/office/drawing/2014/main" id="{28D41AE2-FF1E-734E-95A1-7534F4030BCB}"/>
              </a:ext>
            </a:extLst>
          </p:cNvPr>
          <p:cNvSpPr txBox="1">
            <a:spLocks/>
          </p:cNvSpPr>
          <p:nvPr/>
        </p:nvSpPr>
        <p:spPr>
          <a:xfrm rot="16200000">
            <a:off x="-520920" y="2884690"/>
            <a:ext cx="4078660" cy="3036818"/>
          </a:xfrm>
          <a:prstGeom prst="rect">
            <a:avLst/>
          </a:prstGeom>
        </p:spPr>
        <p:txBody>
          <a:bodyPr vert="vert">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Font typeface="Arial" panose="020B0604020202020204" pitchFamily="34" charset="0"/>
              <a:buNone/>
            </a:pPr>
            <a:r>
              <a:rPr lang="en-GB" sz="1200">
                <a:latin typeface="Optima" panose="02000503060000020004" pitchFamily="2" charset="0"/>
              </a:rPr>
              <a:t>ERTMS, the chosen train control and command solution, and its implementation along the Western Route begins with the provision of an ETCS overlay between the GWML and Heathrow Airport (Stage A – the initial stage of NR’s Western ETCS Project) and will then be extended to support ETCS operations in the 0-12 MP area (Stages B and C) and then will migrate west in stages. </a:t>
            </a:r>
          </a:p>
        </p:txBody>
      </p:sp>
      <p:sp>
        <p:nvSpPr>
          <p:cNvPr id="23" name="Vertical Text Placeholder 5">
            <a:extLst>
              <a:ext uri="{FF2B5EF4-FFF2-40B4-BE49-F238E27FC236}">
                <a16:creationId xmlns:a16="http://schemas.microsoft.com/office/drawing/2014/main" id="{AB725349-9880-F04C-9D3D-095D77794C83}"/>
              </a:ext>
            </a:extLst>
          </p:cNvPr>
          <p:cNvSpPr txBox="1">
            <a:spLocks/>
          </p:cNvSpPr>
          <p:nvPr/>
        </p:nvSpPr>
        <p:spPr>
          <a:xfrm rot="16200000">
            <a:off x="1980276" y="-638867"/>
            <a:ext cx="401448" cy="4362000"/>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a:t>
            </a:r>
          </a:p>
          <a:p>
            <a:endParaRPr lang="en-US">
              <a:solidFill>
                <a:srgbClr val="143A60"/>
              </a:solidFill>
              <a:latin typeface="Optima" panose="02000503060000020004" pitchFamily="2" charset="0"/>
            </a:endParaRPr>
          </a:p>
        </p:txBody>
      </p:sp>
      <p:sp>
        <p:nvSpPr>
          <p:cNvPr id="24" name="Vertical Text Placeholder 2">
            <a:extLst>
              <a:ext uri="{FF2B5EF4-FFF2-40B4-BE49-F238E27FC236}">
                <a16:creationId xmlns:a16="http://schemas.microsoft.com/office/drawing/2014/main" id="{B9AE0804-DF9C-0D47-92D7-5AC8592AD910}"/>
              </a:ext>
            </a:extLst>
          </p:cNvPr>
          <p:cNvSpPr txBox="1">
            <a:spLocks/>
          </p:cNvSpPr>
          <p:nvPr/>
        </p:nvSpPr>
        <p:spPr>
          <a:xfrm rot="16200000">
            <a:off x="3340241" y="1442950"/>
            <a:ext cx="5174633" cy="5090652"/>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Synergy Rail Ltd is responsible for conducting and delivering the Network Rail System Safety Assurance Management Services for the ETCS overlay signalling project – Stage A, B&amp;C </a:t>
            </a:r>
          </a:p>
          <a:p>
            <a:pPr marL="0" indent="0">
              <a:buFont typeface="Arial" panose="020B0604020202020204" pitchFamily="34" charset="0"/>
              <a:buNone/>
            </a:pPr>
            <a:r>
              <a:rPr lang="en-GB" sz="1400">
                <a:latin typeface="Optima" panose="02000503060000020004" pitchFamily="2" charset="0"/>
              </a:rPr>
              <a:t>The roles and responsibilities include the following services:</a:t>
            </a:r>
          </a:p>
          <a:p>
            <a:pPr>
              <a:spcBef>
                <a:spcPts val="1200"/>
              </a:spcBef>
            </a:pPr>
            <a:r>
              <a:rPr lang="en-GB" sz="1400">
                <a:solidFill>
                  <a:srgbClr val="143A60"/>
                </a:solidFill>
                <a:latin typeface="Optima" panose="02000503060000020004" pitchFamily="2" charset="0"/>
              </a:rPr>
              <a:t>Hazard Analysis at the Network Rail system level</a:t>
            </a:r>
          </a:p>
          <a:p>
            <a:pPr>
              <a:spcBef>
                <a:spcPts val="1200"/>
              </a:spcBef>
            </a:pPr>
            <a:r>
              <a:rPr lang="en-GB" sz="1400">
                <a:solidFill>
                  <a:srgbClr val="143A60"/>
                </a:solidFill>
                <a:latin typeface="Optima" panose="02000503060000020004" pitchFamily="2" charset="0"/>
              </a:rPr>
              <a:t>Maintaining the Network Rail Hazard Record to reflect the review of end-to-end system scenarios and conducted hazard analyses</a:t>
            </a:r>
          </a:p>
          <a:p>
            <a:pPr>
              <a:spcBef>
                <a:spcPts val="1200"/>
              </a:spcBef>
            </a:pPr>
            <a:r>
              <a:rPr lang="en-GB" sz="1400">
                <a:solidFill>
                  <a:srgbClr val="143A60"/>
                </a:solidFill>
                <a:latin typeface="Optima" panose="02000503060000020004" pitchFamily="2" charset="0"/>
              </a:rPr>
              <a:t>Review of Alstom (supplier) engineering safety documentation, safety cases </a:t>
            </a:r>
          </a:p>
          <a:p>
            <a:pPr>
              <a:spcBef>
                <a:spcPts val="1200"/>
              </a:spcBef>
            </a:pPr>
            <a:r>
              <a:rPr lang="en-GB" sz="1400">
                <a:solidFill>
                  <a:srgbClr val="143A60"/>
                </a:solidFill>
                <a:latin typeface="Optima" panose="02000503060000020004" pitchFamily="2" charset="0"/>
              </a:rPr>
              <a:t>Production of Network Rail Level Safety Justification Report documentation throughout the project lifecycle</a:t>
            </a:r>
          </a:p>
          <a:p>
            <a:pPr>
              <a:spcBef>
                <a:spcPts val="1200"/>
              </a:spcBef>
            </a:pPr>
            <a:r>
              <a:rPr lang="en-GB" sz="1400">
                <a:solidFill>
                  <a:srgbClr val="143A60"/>
                </a:solidFill>
                <a:latin typeface="Optima" panose="02000503060000020004" pitchFamily="2" charset="0"/>
              </a:rPr>
              <a:t>Analysis of data flows in the context of safety</a:t>
            </a:r>
          </a:p>
          <a:p>
            <a:pPr>
              <a:spcBef>
                <a:spcPts val="1200"/>
              </a:spcBef>
            </a:pPr>
            <a:r>
              <a:rPr lang="en-GB" sz="1400">
                <a:solidFill>
                  <a:srgbClr val="143A60"/>
                </a:solidFill>
                <a:latin typeface="Optima" panose="02000503060000020004" pitchFamily="2" charset="0"/>
              </a:rPr>
              <a:t>Interoperability Compliance Verification and Obtaining APIS from the ORR </a:t>
            </a:r>
          </a:p>
          <a:p>
            <a:pPr>
              <a:spcBef>
                <a:spcPts val="1200"/>
              </a:spcBef>
            </a:pPr>
            <a:r>
              <a:rPr lang="en-GB" sz="1400">
                <a:solidFill>
                  <a:srgbClr val="143A60"/>
                </a:solidFill>
                <a:latin typeface="Optima" panose="02000503060000020004" pitchFamily="2" charset="0"/>
              </a:rPr>
              <a:t>Manage Product Acceptance for ETCS RBC, IXL, NTG, LEU, </a:t>
            </a:r>
            <a:r>
              <a:rPr lang="en-GB" sz="1400" err="1">
                <a:solidFill>
                  <a:srgbClr val="143A60"/>
                </a:solidFill>
                <a:latin typeface="Optima" panose="02000503060000020004" pitchFamily="2" charset="0"/>
              </a:rPr>
              <a:t>Balise</a:t>
            </a:r>
            <a:r>
              <a:rPr lang="en-GB" sz="1400">
                <a:solidFill>
                  <a:srgbClr val="143A60"/>
                </a:solidFill>
                <a:latin typeface="Optima" panose="02000503060000020004" pitchFamily="2" charset="0"/>
              </a:rPr>
              <a:t> </a:t>
            </a:r>
          </a:p>
          <a:p>
            <a:pPr>
              <a:spcBef>
                <a:spcPts val="1200"/>
              </a:spcBef>
            </a:pPr>
            <a:r>
              <a:rPr lang="en-GB" sz="1400">
                <a:solidFill>
                  <a:srgbClr val="143A60"/>
                </a:solidFill>
                <a:latin typeface="Optima" panose="02000503060000020004" pitchFamily="2" charset="0"/>
              </a:rPr>
              <a:t>Review and management of ETCS product acceptance and System Review Panel (SRP) submissions</a:t>
            </a:r>
          </a:p>
        </p:txBody>
      </p:sp>
      <p:pic>
        <p:nvPicPr>
          <p:cNvPr id="29" name="Picture 28">
            <a:extLst>
              <a:ext uri="{FF2B5EF4-FFF2-40B4-BE49-F238E27FC236}">
                <a16:creationId xmlns:a16="http://schemas.microsoft.com/office/drawing/2014/main" id="{E602DEE3-22DF-1F49-B717-DA632DF2E58D}"/>
              </a:ext>
            </a:extLst>
          </p:cNvPr>
          <p:cNvPicPr>
            <a:picLocks noChangeAspect="1"/>
          </p:cNvPicPr>
          <p:nvPr/>
        </p:nvPicPr>
        <p:blipFill>
          <a:blip r:embed="rId2"/>
          <a:stretch>
            <a:fillRect/>
          </a:stretch>
        </p:blipFill>
        <p:spPr>
          <a:xfrm>
            <a:off x="9161404" y="1253951"/>
            <a:ext cx="2160000" cy="720000"/>
          </a:xfrm>
          <a:prstGeom prst="rect">
            <a:avLst/>
          </a:prstGeom>
        </p:spPr>
      </p:pic>
      <p:sp>
        <p:nvSpPr>
          <p:cNvPr id="32" name="Vertical Text Placeholder 5">
            <a:extLst>
              <a:ext uri="{FF2B5EF4-FFF2-40B4-BE49-F238E27FC236}">
                <a16:creationId xmlns:a16="http://schemas.microsoft.com/office/drawing/2014/main" id="{7FDD97E2-868C-CD4C-8B4D-477F68BD5F66}"/>
              </a:ext>
            </a:extLst>
          </p:cNvPr>
          <p:cNvSpPr txBox="1">
            <a:spLocks/>
          </p:cNvSpPr>
          <p:nvPr/>
        </p:nvSpPr>
        <p:spPr>
          <a:xfrm rot="16200000">
            <a:off x="1397256" y="519118"/>
            <a:ext cx="401448" cy="3195961"/>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Ongoing since 2015</a:t>
            </a:r>
          </a:p>
          <a:p>
            <a:endParaRPr lang="en-US">
              <a:solidFill>
                <a:srgbClr val="143A60"/>
              </a:solidFill>
              <a:latin typeface="Optima" panose="02000503060000020004" pitchFamily="2" charset="0"/>
            </a:endParaRPr>
          </a:p>
        </p:txBody>
      </p:sp>
      <p:pic>
        <p:nvPicPr>
          <p:cNvPr id="6" name="Picture Placeholder 14">
            <a:extLst>
              <a:ext uri="{FF2B5EF4-FFF2-40B4-BE49-F238E27FC236}">
                <a16:creationId xmlns:a16="http://schemas.microsoft.com/office/drawing/2014/main" id="{0004782E-8944-D34F-0992-710FF25FCE68}"/>
              </a:ext>
            </a:extLst>
          </p:cNvPr>
          <p:cNvPicPr>
            <a:picLocks noChangeAspect="1"/>
          </p:cNvPicPr>
          <p:nvPr/>
        </p:nvPicPr>
        <p:blipFill>
          <a:blip r:embed="rId3"/>
          <a:srcRect t="8655" b="8655"/>
          <a:stretch>
            <a:fillRect/>
          </a:stretch>
        </p:blipFill>
        <p:spPr>
          <a:xfrm>
            <a:off x="8851971" y="2655284"/>
            <a:ext cx="2926350" cy="2449940"/>
          </a:xfrm>
          <a:prstGeom prst="rect">
            <a:avLst/>
          </a:prstGeom>
          <a:ln>
            <a:noFill/>
          </a:ln>
          <a:effectLst>
            <a:softEdge rad="112500"/>
          </a:effectLst>
        </p:spPr>
      </p:pic>
    </p:spTree>
    <p:extLst>
      <p:ext uri="{BB962C8B-B14F-4D97-AF65-F5344CB8AC3E}">
        <p14:creationId xmlns:p14="http://schemas.microsoft.com/office/powerpoint/2010/main" val="2561153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1" y="185854"/>
            <a:ext cx="10727140" cy="614574"/>
          </a:xfrm>
        </p:spPr>
        <p:txBody>
          <a:bodyPr>
            <a:noAutofit/>
          </a:bodyPr>
          <a:lstStyle/>
          <a:p>
            <a:r>
              <a:rPr lang="en-US">
                <a:latin typeface="Optima" panose="02000503060000020004" pitchFamily="2" charset="0"/>
              </a:rPr>
              <a:t>Case Study 1 – ETCS Project Synergy Rail Team Structure</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smtClean="0">
                <a:latin typeface="Optima" panose="02000503060000020004" pitchFamily="2" charset="0"/>
              </a:rPr>
              <a:pPr/>
              <a:t>15</a:t>
            </a:fld>
            <a:endParaRPr lang="en-US" b="1">
              <a:latin typeface="Optima" panose="02000503060000020004" pitchFamily="2" charset="0"/>
            </a:endParaRPr>
          </a:p>
        </p:txBody>
      </p:sp>
      <p:pic>
        <p:nvPicPr>
          <p:cNvPr id="5" name="Picture 4">
            <a:extLst>
              <a:ext uri="{FF2B5EF4-FFF2-40B4-BE49-F238E27FC236}">
                <a16:creationId xmlns:a16="http://schemas.microsoft.com/office/drawing/2014/main" id="{A22C0B6A-CD80-4924-2334-DE25176FBF00}"/>
              </a:ext>
            </a:extLst>
          </p:cNvPr>
          <p:cNvPicPr>
            <a:picLocks noChangeAspect="1"/>
          </p:cNvPicPr>
          <p:nvPr/>
        </p:nvPicPr>
        <p:blipFill>
          <a:blip r:embed="rId2"/>
          <a:stretch>
            <a:fillRect/>
          </a:stretch>
        </p:blipFill>
        <p:spPr>
          <a:xfrm>
            <a:off x="2118317" y="1163901"/>
            <a:ext cx="7955366" cy="5508245"/>
          </a:xfrm>
          <a:prstGeom prst="rect">
            <a:avLst/>
          </a:prstGeom>
        </p:spPr>
      </p:pic>
    </p:spTree>
    <p:extLst>
      <p:ext uri="{BB962C8B-B14F-4D97-AF65-F5344CB8AC3E}">
        <p14:creationId xmlns:p14="http://schemas.microsoft.com/office/powerpoint/2010/main" val="226868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43436BF0-6544-3646-8803-523AA81C31D8}"/>
              </a:ext>
            </a:extLst>
          </p:cNvPr>
          <p:cNvSpPr txBox="1">
            <a:spLocks/>
          </p:cNvSpPr>
          <p:nvPr/>
        </p:nvSpPr>
        <p:spPr>
          <a:xfrm>
            <a:off x="8508818" y="2330858"/>
            <a:ext cx="3465173" cy="3307728"/>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138834"/>
            <a:ext cx="10727140" cy="614574"/>
          </a:xfrm>
        </p:spPr>
        <p:txBody>
          <a:bodyPr>
            <a:noAutofit/>
          </a:bodyPr>
          <a:lstStyle/>
          <a:p>
            <a:r>
              <a:rPr lang="en-US">
                <a:latin typeface="Optima" panose="02000503060000020004" pitchFamily="2" charset="0"/>
              </a:rPr>
              <a:t>Case Study 2 – Heathrow T5 TTS Capacity Enhancements</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smtClean="0">
                <a:latin typeface="Optima" panose="02000503060000020004" pitchFamily="2" charset="0"/>
              </a:rPr>
              <a:pPr/>
              <a:t>16</a:t>
            </a:fld>
            <a:endParaRPr lang="en-US" b="1">
              <a:latin typeface="Optima" panose="02000503060000020004" pitchFamily="2" charset="0"/>
            </a:endParaRPr>
          </a:p>
        </p:txBody>
      </p:sp>
      <p:sp>
        <p:nvSpPr>
          <p:cNvPr id="19" name="Vertical Text Placeholder 2">
            <a:extLst>
              <a:ext uri="{FF2B5EF4-FFF2-40B4-BE49-F238E27FC236}">
                <a16:creationId xmlns:a16="http://schemas.microsoft.com/office/drawing/2014/main" id="{28D41AE2-FF1E-734E-95A1-7534F4030BCB}"/>
              </a:ext>
            </a:extLst>
          </p:cNvPr>
          <p:cNvSpPr txBox="1">
            <a:spLocks/>
          </p:cNvSpPr>
          <p:nvPr/>
        </p:nvSpPr>
        <p:spPr>
          <a:xfrm rot="16200000">
            <a:off x="-459103" y="2822873"/>
            <a:ext cx="4078660" cy="3160452"/>
          </a:xfrm>
          <a:prstGeom prst="rect">
            <a:avLst/>
          </a:prstGeom>
        </p:spPr>
        <p:txBody>
          <a:bodyPr vert="vert">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Font typeface="Arial" panose="020B0604020202020204" pitchFamily="34" charset="0"/>
              <a:buNone/>
            </a:pPr>
            <a:r>
              <a:rPr lang="en-GB" sz="1400">
                <a:latin typeface="Optima" panose="02000503060000020004" pitchFamily="2" charset="0"/>
              </a:rPr>
              <a:t>The HAL T5 TTS capacity enhancements project involves the upgrade of the signalling and telecoms systems of the T5 Track Transit system and the capacity increase of the fleet with 20 new trains. Synergy Rail were contracted in 2018 by Heathrow Airport to undertake the role of the Independent Safety Assessor to provide an independent professional opinion on whether the project has been developed in accordance with relevant standards to warrant the claimed safety integrity level and that all risks have been reduced to a level that is tolerable and As Low As Reasonably Practicable (ALARP).  </a:t>
            </a:r>
          </a:p>
        </p:txBody>
      </p:sp>
      <p:sp>
        <p:nvSpPr>
          <p:cNvPr id="23" name="Vertical Text Placeholder 5">
            <a:extLst>
              <a:ext uri="{FF2B5EF4-FFF2-40B4-BE49-F238E27FC236}">
                <a16:creationId xmlns:a16="http://schemas.microsoft.com/office/drawing/2014/main" id="{AB725349-9880-F04C-9D3D-095D77794C83}"/>
              </a:ext>
            </a:extLst>
          </p:cNvPr>
          <p:cNvSpPr txBox="1">
            <a:spLocks/>
          </p:cNvSpPr>
          <p:nvPr/>
        </p:nvSpPr>
        <p:spPr>
          <a:xfrm rot="16200000">
            <a:off x="1379501" y="-38092"/>
            <a:ext cx="401448" cy="3160450"/>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Heathrow Airport</a:t>
            </a:r>
          </a:p>
          <a:p>
            <a:endParaRPr lang="en-US">
              <a:solidFill>
                <a:srgbClr val="143A60"/>
              </a:solidFill>
              <a:latin typeface="Optima" panose="02000503060000020004" pitchFamily="2" charset="0"/>
            </a:endParaRPr>
          </a:p>
        </p:txBody>
      </p:sp>
      <p:sp>
        <p:nvSpPr>
          <p:cNvPr id="24" name="Vertical Text Placeholder 2">
            <a:extLst>
              <a:ext uri="{FF2B5EF4-FFF2-40B4-BE49-F238E27FC236}">
                <a16:creationId xmlns:a16="http://schemas.microsoft.com/office/drawing/2014/main" id="{B9AE0804-DF9C-0D47-92D7-5AC8592AD910}"/>
              </a:ext>
            </a:extLst>
          </p:cNvPr>
          <p:cNvSpPr txBox="1">
            <a:spLocks/>
          </p:cNvSpPr>
          <p:nvPr/>
        </p:nvSpPr>
        <p:spPr>
          <a:xfrm rot="16200000">
            <a:off x="3688645" y="1075406"/>
            <a:ext cx="4354466" cy="4967293"/>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The roles and responsibilities include the following services:</a:t>
            </a:r>
          </a:p>
          <a:p>
            <a:r>
              <a:rPr lang="en-GB" sz="1400">
                <a:solidFill>
                  <a:srgbClr val="143A60"/>
                </a:solidFill>
                <a:latin typeface="Optima" panose="02000503060000020004" pitchFamily="2" charset="0"/>
              </a:rPr>
              <a:t>Participate in Safety assessment meetings</a:t>
            </a:r>
          </a:p>
          <a:p>
            <a:r>
              <a:rPr lang="en-GB" sz="1400">
                <a:solidFill>
                  <a:srgbClr val="143A60"/>
                </a:solidFill>
                <a:latin typeface="Optima" panose="02000503060000020004" pitchFamily="2" charset="0"/>
              </a:rPr>
              <a:t>Review of PDR, FDR, FAT, SAT documents</a:t>
            </a:r>
          </a:p>
          <a:p>
            <a:r>
              <a:rPr lang="en-GB" sz="1400">
                <a:solidFill>
                  <a:srgbClr val="143A60"/>
                </a:solidFill>
                <a:latin typeface="Optima" panose="02000503060000020004" pitchFamily="2" charset="0"/>
              </a:rPr>
              <a:t>Production of ISA Plan</a:t>
            </a:r>
          </a:p>
          <a:p>
            <a:r>
              <a:rPr lang="en-GB" sz="1400">
                <a:solidFill>
                  <a:srgbClr val="143A60"/>
                </a:solidFill>
                <a:latin typeface="Optima" panose="02000503060000020004" pitchFamily="2" charset="0"/>
              </a:rPr>
              <a:t>Audit the supplier V&amp;V Process and Safety Management process (including Software Compliance to EN50128)</a:t>
            </a:r>
          </a:p>
          <a:p>
            <a:r>
              <a:rPr lang="en-GB" sz="1400">
                <a:solidFill>
                  <a:srgbClr val="143A60"/>
                </a:solidFill>
                <a:latin typeface="Optima" panose="02000503060000020004" pitchFamily="2" charset="0"/>
              </a:rPr>
              <a:t>Witness FAT and Site Dynamic testing </a:t>
            </a:r>
          </a:p>
          <a:p>
            <a:r>
              <a:rPr lang="en-GB" sz="1400">
                <a:solidFill>
                  <a:srgbClr val="143A60"/>
                </a:solidFill>
                <a:latin typeface="Optima" panose="02000503060000020004" pitchFamily="2" charset="0"/>
              </a:rPr>
              <a:t>Production of Audit reports</a:t>
            </a:r>
          </a:p>
          <a:p>
            <a:r>
              <a:rPr lang="en-GB" sz="1400">
                <a:solidFill>
                  <a:srgbClr val="143A60"/>
                </a:solidFill>
                <a:latin typeface="Optima" panose="02000503060000020004" pitchFamily="2" charset="0"/>
              </a:rPr>
              <a:t>Production of ISA safety reports throughout the lifecycle of the project</a:t>
            </a:r>
          </a:p>
          <a:p>
            <a:endParaRPr lang="en-GB" sz="1400">
              <a:solidFill>
                <a:srgbClr val="143A60"/>
              </a:solidFill>
              <a:latin typeface="Optima" panose="02000503060000020004" pitchFamily="2" charset="0"/>
            </a:endParaRPr>
          </a:p>
          <a:p>
            <a:endParaRPr lang="en-GB" sz="1400">
              <a:solidFill>
                <a:srgbClr val="143A60"/>
              </a:solidFill>
              <a:latin typeface="Optima" panose="02000503060000020004" pitchFamily="2" charset="0"/>
            </a:endParaRPr>
          </a:p>
        </p:txBody>
      </p:sp>
      <p:sp>
        <p:nvSpPr>
          <p:cNvPr id="32" name="Vertical Text Placeholder 5">
            <a:extLst>
              <a:ext uri="{FF2B5EF4-FFF2-40B4-BE49-F238E27FC236}">
                <a16:creationId xmlns:a16="http://schemas.microsoft.com/office/drawing/2014/main" id="{7FDD97E2-868C-CD4C-8B4D-477F68BD5F66}"/>
              </a:ext>
            </a:extLst>
          </p:cNvPr>
          <p:cNvSpPr txBox="1">
            <a:spLocks/>
          </p:cNvSpPr>
          <p:nvPr/>
        </p:nvSpPr>
        <p:spPr>
          <a:xfrm rot="16200000">
            <a:off x="1379501" y="536874"/>
            <a:ext cx="401448" cy="3160450"/>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Ongoing since 2018</a:t>
            </a:r>
          </a:p>
          <a:p>
            <a:endParaRPr lang="en-US">
              <a:solidFill>
                <a:srgbClr val="143A60"/>
              </a:solidFill>
              <a:latin typeface="Optima" panose="02000503060000020004" pitchFamily="2" charset="0"/>
            </a:endParaRPr>
          </a:p>
        </p:txBody>
      </p:sp>
      <p:pic>
        <p:nvPicPr>
          <p:cNvPr id="5" name="Picture 4">
            <a:extLst>
              <a:ext uri="{FF2B5EF4-FFF2-40B4-BE49-F238E27FC236}">
                <a16:creationId xmlns:a16="http://schemas.microsoft.com/office/drawing/2014/main" id="{45C62C81-3688-D0A3-A8C3-E96CCF57F569}"/>
              </a:ext>
            </a:extLst>
          </p:cNvPr>
          <p:cNvPicPr>
            <a:picLocks noChangeAspect="1"/>
          </p:cNvPicPr>
          <p:nvPr/>
        </p:nvPicPr>
        <p:blipFill>
          <a:blip r:embed="rId2"/>
          <a:stretch>
            <a:fillRect/>
          </a:stretch>
        </p:blipFill>
        <p:spPr>
          <a:xfrm>
            <a:off x="8855388" y="1119727"/>
            <a:ext cx="2587928" cy="1034172"/>
          </a:xfrm>
          <a:prstGeom prst="rect">
            <a:avLst/>
          </a:prstGeom>
        </p:spPr>
      </p:pic>
      <p:pic>
        <p:nvPicPr>
          <p:cNvPr id="7" name="Picture 6">
            <a:extLst>
              <a:ext uri="{FF2B5EF4-FFF2-40B4-BE49-F238E27FC236}">
                <a16:creationId xmlns:a16="http://schemas.microsoft.com/office/drawing/2014/main" id="{E99CB067-49E8-A8E4-DC0D-EC1107FD0DBB}"/>
              </a:ext>
            </a:extLst>
          </p:cNvPr>
          <p:cNvPicPr>
            <a:picLocks noChangeAspect="1"/>
          </p:cNvPicPr>
          <p:nvPr/>
        </p:nvPicPr>
        <p:blipFill>
          <a:blip r:embed="rId3"/>
          <a:stretch>
            <a:fillRect/>
          </a:stretch>
        </p:blipFill>
        <p:spPr>
          <a:xfrm>
            <a:off x="8679254" y="2965510"/>
            <a:ext cx="3100310" cy="1979351"/>
          </a:xfrm>
          <a:prstGeom prst="rect">
            <a:avLst/>
          </a:prstGeom>
        </p:spPr>
      </p:pic>
    </p:spTree>
    <p:extLst>
      <p:ext uri="{BB962C8B-B14F-4D97-AF65-F5344CB8AC3E}">
        <p14:creationId xmlns:p14="http://schemas.microsoft.com/office/powerpoint/2010/main" val="3151008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43436BF0-6544-3646-8803-523AA81C31D8}"/>
              </a:ext>
            </a:extLst>
          </p:cNvPr>
          <p:cNvSpPr txBox="1">
            <a:spLocks/>
          </p:cNvSpPr>
          <p:nvPr/>
        </p:nvSpPr>
        <p:spPr>
          <a:xfrm>
            <a:off x="8553451" y="2574523"/>
            <a:ext cx="3417922" cy="3051027"/>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138834"/>
            <a:ext cx="10727140" cy="614574"/>
          </a:xfrm>
        </p:spPr>
        <p:txBody>
          <a:bodyPr>
            <a:noAutofit/>
          </a:bodyPr>
          <a:lstStyle/>
          <a:p>
            <a:r>
              <a:rPr lang="en-US">
                <a:latin typeface="Optima" panose="02000503060000020004" pitchFamily="2" charset="0"/>
              </a:rPr>
              <a:t>Case Study 3 – Optimised Train Track Operations (OTTO)</a:t>
            </a: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smtClean="0">
                <a:latin typeface="Optima" panose="02000503060000020004" pitchFamily="2" charset="0"/>
              </a:rPr>
              <a:pPr/>
              <a:t>17</a:t>
            </a:fld>
            <a:endParaRPr lang="en-US" b="1">
              <a:latin typeface="Optima" panose="02000503060000020004" pitchFamily="2" charset="0"/>
            </a:endParaRPr>
          </a:p>
        </p:txBody>
      </p:sp>
      <p:sp>
        <p:nvSpPr>
          <p:cNvPr id="19" name="Vertical Text Placeholder 2">
            <a:extLst>
              <a:ext uri="{FF2B5EF4-FFF2-40B4-BE49-F238E27FC236}">
                <a16:creationId xmlns:a16="http://schemas.microsoft.com/office/drawing/2014/main" id="{28D41AE2-FF1E-734E-95A1-7534F4030BCB}"/>
              </a:ext>
            </a:extLst>
          </p:cNvPr>
          <p:cNvSpPr txBox="1">
            <a:spLocks/>
          </p:cNvSpPr>
          <p:nvPr/>
        </p:nvSpPr>
        <p:spPr>
          <a:xfrm rot="16200000">
            <a:off x="94370" y="2748791"/>
            <a:ext cx="2909567" cy="3098307"/>
          </a:xfrm>
          <a:prstGeom prst="rect">
            <a:avLst/>
          </a:prstGeom>
        </p:spPr>
        <p:txBody>
          <a:bodyPr vert="vert">
            <a:normAutofit lnSpcReduction="1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lgn="just">
              <a:buFont typeface="Arial" panose="020B0604020202020204" pitchFamily="34" charset="0"/>
              <a:buNone/>
            </a:pPr>
            <a:r>
              <a:rPr lang="en-GB" sz="1400">
                <a:latin typeface="Optima" panose="02000503060000020004" pitchFamily="2" charset="0"/>
              </a:rPr>
              <a:t>NR TA has employed Synergy Rail to undertake preliminary safety and technical business analysis to obtain funding and subsequently to lead the development of the OTTO system and sub-system specification that will be used to procure a prototype system for product approval and pilot application. This engagement followed the successful completion of the RBLS System Specification Development which formed the basis for the work on OTTO. </a:t>
            </a:r>
          </a:p>
        </p:txBody>
      </p:sp>
      <p:sp>
        <p:nvSpPr>
          <p:cNvPr id="23" name="Vertical Text Placeholder 5">
            <a:extLst>
              <a:ext uri="{FF2B5EF4-FFF2-40B4-BE49-F238E27FC236}">
                <a16:creationId xmlns:a16="http://schemas.microsoft.com/office/drawing/2014/main" id="{AB725349-9880-F04C-9D3D-095D77794C83}"/>
              </a:ext>
            </a:extLst>
          </p:cNvPr>
          <p:cNvSpPr txBox="1">
            <a:spLocks/>
          </p:cNvSpPr>
          <p:nvPr/>
        </p:nvSpPr>
        <p:spPr>
          <a:xfrm rot="16200000">
            <a:off x="1127905" y="213504"/>
            <a:ext cx="842498" cy="3098307"/>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NR Technical</a:t>
            </a:r>
          </a:p>
          <a:p>
            <a:pPr marL="0" indent="0">
              <a:spcBef>
                <a:spcPts val="0"/>
              </a:spcBef>
              <a:buFont typeface="Arial" panose="020B0604020202020204" pitchFamily="34" charset="0"/>
              <a:buNone/>
            </a:pPr>
            <a:r>
              <a:rPr lang="en-US">
                <a:solidFill>
                  <a:srgbClr val="143A60"/>
                </a:solidFill>
                <a:latin typeface="Optima" panose="02000503060000020004" pitchFamily="2" charset="0"/>
              </a:rPr>
              <a:t>             Authority</a:t>
            </a:r>
          </a:p>
          <a:p>
            <a:endParaRPr lang="en-US">
              <a:solidFill>
                <a:srgbClr val="143A60"/>
              </a:solidFill>
              <a:latin typeface="Optima" panose="02000503060000020004" pitchFamily="2" charset="0"/>
            </a:endParaRPr>
          </a:p>
        </p:txBody>
      </p:sp>
      <p:sp>
        <p:nvSpPr>
          <p:cNvPr id="24" name="Vertical Text Placeholder 2">
            <a:extLst>
              <a:ext uri="{FF2B5EF4-FFF2-40B4-BE49-F238E27FC236}">
                <a16:creationId xmlns:a16="http://schemas.microsoft.com/office/drawing/2014/main" id="{B9AE0804-DF9C-0D47-92D7-5AC8592AD910}"/>
              </a:ext>
            </a:extLst>
          </p:cNvPr>
          <p:cNvSpPr txBox="1">
            <a:spLocks/>
          </p:cNvSpPr>
          <p:nvPr/>
        </p:nvSpPr>
        <p:spPr>
          <a:xfrm rot="16200000">
            <a:off x="3182777" y="1414364"/>
            <a:ext cx="5117565" cy="4971654"/>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algn="just" fontAlgn="base"/>
            <a:r>
              <a:rPr lang="en-GB" sz="1400">
                <a:solidFill>
                  <a:srgbClr val="143A60"/>
                </a:solidFill>
                <a:latin typeface="Optima" panose="02000503060000020004" pitchFamily="2" charset="0"/>
              </a:rPr>
              <a:t>The initial phase of the work involved the production of a Preliminary System Architecture and System Definition, permitted system configurations and high-level functional requirements, constraints and assumptions. Hazard identification and analysis was also undertaken to determine a preliminary SIL for the safety functions of each subsystem. </a:t>
            </a:r>
          </a:p>
          <a:p>
            <a:pPr algn="just" rtl="0" fontAlgn="base"/>
            <a:r>
              <a:rPr lang="en-GB" sz="1400">
                <a:solidFill>
                  <a:srgbClr val="143A60"/>
                </a:solidFill>
                <a:latin typeface="Optima" panose="02000503060000020004" pitchFamily="2" charset="0"/>
              </a:rPr>
              <a:t>Following the initial stage of the works Synergy Rail received a new commission to develop the customer requirements for all the Systems associated with OTTO including speed restriction manager, track worker warning/protection, level crossing warning/protection, possessions management, degraded mode, state of railway compiler, TPWS Flex+ onboard and efficient RBC. The work also included undertaking additional safety analysis including an ALARP case, further development of the business case and the early train fitment evaluation, for an OTTO system.  </a:t>
            </a:r>
          </a:p>
          <a:p>
            <a:pPr algn="just" rtl="0" fontAlgn="base"/>
            <a:r>
              <a:rPr lang="en-GB" sz="1400">
                <a:solidFill>
                  <a:srgbClr val="143A60"/>
                </a:solidFill>
                <a:latin typeface="Optima" panose="02000503060000020004" pitchFamily="2" charset="0"/>
              </a:rPr>
              <a:t>The work was concluded on time and all Synergy Rail deliverables have been submitted to NR Technical Authority. The safety analysis and ALARP case produced by Synergy Rail was independently reviewed and supported by RSSB and commended by the NR Technical Authority Engineer. </a:t>
            </a:r>
          </a:p>
          <a:p>
            <a:pPr marL="0" indent="0">
              <a:buNone/>
            </a:pPr>
            <a:endParaRPr lang="en-GB" sz="1400">
              <a:solidFill>
                <a:srgbClr val="143A60"/>
              </a:solidFill>
              <a:latin typeface="Optima" panose="02000503060000020004" pitchFamily="2" charset="0"/>
            </a:endParaRPr>
          </a:p>
        </p:txBody>
      </p:sp>
      <p:sp>
        <p:nvSpPr>
          <p:cNvPr id="32" name="Vertical Text Placeholder 5">
            <a:extLst>
              <a:ext uri="{FF2B5EF4-FFF2-40B4-BE49-F238E27FC236}">
                <a16:creationId xmlns:a16="http://schemas.microsoft.com/office/drawing/2014/main" id="{7FDD97E2-868C-CD4C-8B4D-477F68BD5F66}"/>
              </a:ext>
            </a:extLst>
          </p:cNvPr>
          <p:cNvSpPr txBox="1">
            <a:spLocks/>
          </p:cNvSpPr>
          <p:nvPr/>
        </p:nvSpPr>
        <p:spPr>
          <a:xfrm rot="16200000">
            <a:off x="1348429" y="949686"/>
            <a:ext cx="401448" cy="3098307"/>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 (2022)</a:t>
            </a:r>
          </a:p>
          <a:p>
            <a:endParaRPr lang="en-US">
              <a:solidFill>
                <a:srgbClr val="143A60"/>
              </a:solidFill>
              <a:latin typeface="Optima" panose="02000503060000020004" pitchFamily="2" charset="0"/>
            </a:endParaRPr>
          </a:p>
        </p:txBody>
      </p:sp>
      <p:pic>
        <p:nvPicPr>
          <p:cNvPr id="5" name="Picture 4">
            <a:extLst>
              <a:ext uri="{FF2B5EF4-FFF2-40B4-BE49-F238E27FC236}">
                <a16:creationId xmlns:a16="http://schemas.microsoft.com/office/drawing/2014/main" id="{E7E1A165-F319-AEEA-2D87-D724CEDF2401}"/>
              </a:ext>
            </a:extLst>
          </p:cNvPr>
          <p:cNvPicPr>
            <a:picLocks noChangeAspect="1"/>
          </p:cNvPicPr>
          <p:nvPr/>
        </p:nvPicPr>
        <p:blipFill>
          <a:blip r:embed="rId2"/>
          <a:stretch>
            <a:fillRect/>
          </a:stretch>
        </p:blipFill>
        <p:spPr>
          <a:xfrm>
            <a:off x="8819527" y="1149808"/>
            <a:ext cx="2945438" cy="1048974"/>
          </a:xfrm>
          <a:prstGeom prst="rect">
            <a:avLst/>
          </a:prstGeom>
        </p:spPr>
      </p:pic>
      <p:pic>
        <p:nvPicPr>
          <p:cNvPr id="7" name="Picture 6">
            <a:extLst>
              <a:ext uri="{FF2B5EF4-FFF2-40B4-BE49-F238E27FC236}">
                <a16:creationId xmlns:a16="http://schemas.microsoft.com/office/drawing/2014/main" id="{4243D069-B158-7803-1712-1C5E9C3F80D5}"/>
              </a:ext>
            </a:extLst>
          </p:cNvPr>
          <p:cNvPicPr>
            <a:picLocks noChangeAspect="1"/>
          </p:cNvPicPr>
          <p:nvPr/>
        </p:nvPicPr>
        <p:blipFill>
          <a:blip r:embed="rId3"/>
          <a:stretch>
            <a:fillRect/>
          </a:stretch>
        </p:blipFill>
        <p:spPr>
          <a:xfrm>
            <a:off x="8819527" y="2947936"/>
            <a:ext cx="2950321" cy="2281289"/>
          </a:xfrm>
          <a:prstGeom prst="rect">
            <a:avLst/>
          </a:prstGeom>
        </p:spPr>
      </p:pic>
    </p:spTree>
    <p:extLst>
      <p:ext uri="{BB962C8B-B14F-4D97-AF65-F5344CB8AC3E}">
        <p14:creationId xmlns:p14="http://schemas.microsoft.com/office/powerpoint/2010/main" val="2173116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43436BF0-6544-3646-8803-523AA81C31D8}"/>
              </a:ext>
            </a:extLst>
          </p:cNvPr>
          <p:cNvSpPr txBox="1">
            <a:spLocks/>
          </p:cNvSpPr>
          <p:nvPr/>
        </p:nvSpPr>
        <p:spPr>
          <a:xfrm>
            <a:off x="9029577" y="2574523"/>
            <a:ext cx="2941795" cy="3051027"/>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138834"/>
            <a:ext cx="12192000" cy="614574"/>
          </a:xfrm>
        </p:spPr>
        <p:txBody>
          <a:bodyPr>
            <a:noAutofit/>
          </a:bodyPr>
          <a:lstStyle/>
          <a:p>
            <a:r>
              <a:rPr lang="en-US">
                <a:latin typeface="Optima" panose="02000503060000020004" pitchFamily="2" charset="0"/>
              </a:rPr>
              <a:t>Case Study 4 – </a:t>
            </a:r>
            <a:r>
              <a:rPr lang="en-GB">
                <a:latin typeface="Optima" panose="02000503060000020004" pitchFamily="2" charset="0"/>
              </a:rPr>
              <a:t>Radio Based Limited Supervision System Development</a:t>
            </a:r>
            <a:endParaRPr lang="en-US">
              <a:latin typeface="Optima" panose="02000503060000020004" pitchFamily="2" charset="0"/>
            </a:endParaRPr>
          </a:p>
        </p:txBody>
      </p:sp>
      <p:sp>
        <p:nvSpPr>
          <p:cNvPr id="4" name="Slide Number Placeholder 3">
            <a:extLst>
              <a:ext uri="{FF2B5EF4-FFF2-40B4-BE49-F238E27FC236}">
                <a16:creationId xmlns:a16="http://schemas.microsoft.com/office/drawing/2014/main" id="{CD976851-FE21-4646-98F0-F5FC65E04F9E}"/>
              </a:ext>
            </a:extLst>
          </p:cNvPr>
          <p:cNvSpPr>
            <a:spLocks noGrp="1"/>
          </p:cNvSpPr>
          <p:nvPr>
            <p:ph type="sldNum" sz="quarter" idx="12"/>
          </p:nvPr>
        </p:nvSpPr>
        <p:spPr>
          <a:xfrm>
            <a:off x="10599772" y="6397826"/>
            <a:ext cx="1371600" cy="274320"/>
          </a:xfrm>
        </p:spPr>
        <p:txBody>
          <a:bodyPr/>
          <a:lstStyle/>
          <a:p>
            <a:fld id="{0FD50806-BABF-4915-9689-3B9956D1C75C}" type="slidenum">
              <a:rPr lang="en-US" b="1" smtClean="0">
                <a:latin typeface="Optima" panose="02000503060000020004" pitchFamily="2" charset="0"/>
              </a:rPr>
              <a:pPr/>
              <a:t>18</a:t>
            </a:fld>
            <a:endParaRPr lang="en-US" b="1">
              <a:latin typeface="Optima" panose="02000503060000020004" pitchFamily="2" charset="0"/>
            </a:endParaRPr>
          </a:p>
        </p:txBody>
      </p:sp>
      <p:sp>
        <p:nvSpPr>
          <p:cNvPr id="19" name="Vertical Text Placeholder 2">
            <a:extLst>
              <a:ext uri="{FF2B5EF4-FFF2-40B4-BE49-F238E27FC236}">
                <a16:creationId xmlns:a16="http://schemas.microsoft.com/office/drawing/2014/main" id="{28D41AE2-FF1E-734E-95A1-7534F4030BCB}"/>
              </a:ext>
            </a:extLst>
          </p:cNvPr>
          <p:cNvSpPr txBox="1">
            <a:spLocks/>
          </p:cNvSpPr>
          <p:nvPr/>
        </p:nvSpPr>
        <p:spPr>
          <a:xfrm rot="16200000">
            <a:off x="94370" y="2748791"/>
            <a:ext cx="2909567" cy="3098307"/>
          </a:xfrm>
          <a:prstGeom prst="rect">
            <a:avLst/>
          </a:prstGeom>
        </p:spPr>
        <p:txBody>
          <a:bodyPr vert="vert">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lgn="just">
              <a:buFont typeface="Arial" panose="020B0604020202020204" pitchFamily="34" charset="0"/>
              <a:buNone/>
            </a:pPr>
            <a:r>
              <a:rPr lang="en-GB" sz="1400">
                <a:latin typeface="Optima" panose="02000503060000020004" pitchFamily="2" charset="0"/>
              </a:rPr>
              <a:t>Synergy Rail were contracted in 2020 by the NR ETCS Systems Authority (now part of NR Technical Authority) to provide client engineering and assurance services in the development of the RBLS system. Synergy Rail were selected for this task because of our specialist technical knowledge of ETCS on the W&amp;W System Safety Framework as well as our experience in signalling systems development and assurance. </a:t>
            </a:r>
          </a:p>
        </p:txBody>
      </p:sp>
      <p:sp>
        <p:nvSpPr>
          <p:cNvPr id="23" name="Vertical Text Placeholder 5">
            <a:extLst>
              <a:ext uri="{FF2B5EF4-FFF2-40B4-BE49-F238E27FC236}">
                <a16:creationId xmlns:a16="http://schemas.microsoft.com/office/drawing/2014/main" id="{AB725349-9880-F04C-9D3D-095D77794C83}"/>
              </a:ext>
            </a:extLst>
          </p:cNvPr>
          <p:cNvSpPr txBox="1">
            <a:spLocks/>
          </p:cNvSpPr>
          <p:nvPr/>
        </p:nvSpPr>
        <p:spPr>
          <a:xfrm rot="16200000">
            <a:off x="1759751" y="-418342"/>
            <a:ext cx="842498" cy="4362000"/>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NR Systems</a:t>
            </a:r>
          </a:p>
          <a:p>
            <a:pPr marL="0" indent="0">
              <a:spcBef>
                <a:spcPts val="0"/>
              </a:spcBef>
              <a:buFont typeface="Arial" panose="020B0604020202020204" pitchFamily="34" charset="0"/>
              <a:buNone/>
            </a:pPr>
            <a:r>
              <a:rPr lang="en-US">
                <a:solidFill>
                  <a:srgbClr val="143A60"/>
                </a:solidFill>
                <a:latin typeface="Optima" panose="02000503060000020004" pitchFamily="2" charset="0"/>
              </a:rPr>
              <a:t>             Authority</a:t>
            </a:r>
          </a:p>
          <a:p>
            <a:endParaRPr lang="en-US">
              <a:solidFill>
                <a:srgbClr val="143A60"/>
              </a:solidFill>
              <a:latin typeface="Optima" panose="02000503060000020004" pitchFamily="2" charset="0"/>
            </a:endParaRPr>
          </a:p>
        </p:txBody>
      </p:sp>
      <p:sp>
        <p:nvSpPr>
          <p:cNvPr id="24" name="Vertical Text Placeholder 2">
            <a:extLst>
              <a:ext uri="{FF2B5EF4-FFF2-40B4-BE49-F238E27FC236}">
                <a16:creationId xmlns:a16="http://schemas.microsoft.com/office/drawing/2014/main" id="{B9AE0804-DF9C-0D47-92D7-5AC8592AD910}"/>
              </a:ext>
            </a:extLst>
          </p:cNvPr>
          <p:cNvSpPr txBox="1">
            <a:spLocks/>
          </p:cNvSpPr>
          <p:nvPr/>
        </p:nvSpPr>
        <p:spPr>
          <a:xfrm rot="16200000">
            <a:off x="3573077" y="1226482"/>
            <a:ext cx="4589967" cy="4971654"/>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algn="just" fontAlgn="base"/>
            <a:r>
              <a:rPr lang="en-GB" sz="1400">
                <a:solidFill>
                  <a:srgbClr val="143A60"/>
                </a:solidFill>
                <a:latin typeface="Optima" panose="02000503060000020004" pitchFamily="2" charset="0"/>
              </a:rPr>
              <a:t>The role involved provision of technical direction and assurance of the System Integrator (Altran) who were responsible for the development of the system specification. The Synergy Rail Technical Lead (Xenophon Christodoulou) was nominated as DPE by FCCS SRP with delegated authority for undertaking Level 1 assurance on system integrator outputs. </a:t>
            </a:r>
          </a:p>
          <a:p>
            <a:pPr algn="just" rtl="0" fontAlgn="base"/>
            <a:r>
              <a:rPr lang="en-GB" sz="1400">
                <a:solidFill>
                  <a:srgbClr val="143A60"/>
                </a:solidFill>
                <a:latin typeface="Optima" panose="02000503060000020004" pitchFamily="2" charset="0"/>
              </a:rPr>
              <a:t>Synergy Rail’s scope for the work included the production of System Definition, Project Assurance Strategy, Project Safety Plan, Modelling Strategy, Stakeholder Management Plan, Concept of Operations, Functional Safety Analysis for SIL Derivation, Remits for ISA/</a:t>
            </a:r>
            <a:r>
              <a:rPr lang="en-GB" sz="1400" err="1">
                <a:solidFill>
                  <a:srgbClr val="143A60"/>
                </a:solidFill>
                <a:latin typeface="Optima" panose="02000503060000020004" pitchFamily="2" charset="0"/>
              </a:rPr>
              <a:t>AsBo</a:t>
            </a:r>
            <a:r>
              <a:rPr lang="en-GB" sz="1400">
                <a:solidFill>
                  <a:srgbClr val="143A60"/>
                </a:solidFill>
                <a:latin typeface="Optima" panose="02000503060000020004" pitchFamily="2" charset="0"/>
              </a:rPr>
              <a:t>/</a:t>
            </a:r>
            <a:r>
              <a:rPr lang="en-GB" sz="1400" err="1">
                <a:solidFill>
                  <a:srgbClr val="143A60"/>
                </a:solidFill>
                <a:latin typeface="Optima" panose="02000503060000020004" pitchFamily="2" charset="0"/>
              </a:rPr>
              <a:t>NoBo</a:t>
            </a:r>
            <a:r>
              <a:rPr lang="en-GB" sz="1400">
                <a:solidFill>
                  <a:srgbClr val="143A60"/>
                </a:solidFill>
                <a:latin typeface="Optima" panose="02000503060000020004" pitchFamily="2" charset="0"/>
              </a:rPr>
              <a:t>, provision of specialist input at System Integrator top down agile sprints for the development of system use cases and requirements and HAZID/HAZOP workshops. </a:t>
            </a:r>
          </a:p>
          <a:p>
            <a:pPr algn="just" rtl="0" fontAlgn="base"/>
            <a:r>
              <a:rPr lang="en-GB" sz="1400">
                <a:solidFill>
                  <a:srgbClr val="143A60"/>
                </a:solidFill>
                <a:latin typeface="Optima" panose="02000503060000020004" pitchFamily="2" charset="0"/>
              </a:rPr>
              <a:t>The Synergy Rail team were commended for their work and in particular the technical input provided in support of the rail integrator production of system use cases and in the area of ETCS Design and Operations Principles. </a:t>
            </a:r>
          </a:p>
          <a:p>
            <a:pPr marL="0" indent="0">
              <a:buNone/>
            </a:pPr>
            <a:endParaRPr lang="en-GB" sz="1400">
              <a:solidFill>
                <a:srgbClr val="143A60"/>
              </a:solidFill>
              <a:latin typeface="Optima" panose="02000503060000020004" pitchFamily="2" charset="0"/>
            </a:endParaRPr>
          </a:p>
        </p:txBody>
      </p:sp>
      <p:sp>
        <p:nvSpPr>
          <p:cNvPr id="32" name="Vertical Text Placeholder 5">
            <a:extLst>
              <a:ext uri="{FF2B5EF4-FFF2-40B4-BE49-F238E27FC236}">
                <a16:creationId xmlns:a16="http://schemas.microsoft.com/office/drawing/2014/main" id="{7FDD97E2-868C-CD4C-8B4D-477F68BD5F66}"/>
              </a:ext>
            </a:extLst>
          </p:cNvPr>
          <p:cNvSpPr txBox="1">
            <a:spLocks/>
          </p:cNvSpPr>
          <p:nvPr/>
        </p:nvSpPr>
        <p:spPr>
          <a:xfrm rot="16200000">
            <a:off x="1128872" y="1169244"/>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6" name="Picture 5">
            <a:extLst>
              <a:ext uri="{FF2B5EF4-FFF2-40B4-BE49-F238E27FC236}">
                <a16:creationId xmlns:a16="http://schemas.microsoft.com/office/drawing/2014/main" id="{925A2EAF-54A0-2F33-6888-1A6DC4755C2F}"/>
              </a:ext>
            </a:extLst>
          </p:cNvPr>
          <p:cNvPicPr>
            <a:picLocks noChangeAspect="1"/>
          </p:cNvPicPr>
          <p:nvPr/>
        </p:nvPicPr>
        <p:blipFill>
          <a:blip r:embed="rId2"/>
          <a:stretch>
            <a:fillRect/>
          </a:stretch>
        </p:blipFill>
        <p:spPr>
          <a:xfrm>
            <a:off x="9214043" y="3390932"/>
            <a:ext cx="2572861" cy="1418208"/>
          </a:xfrm>
          <a:prstGeom prst="rect">
            <a:avLst/>
          </a:prstGeom>
        </p:spPr>
      </p:pic>
      <p:pic>
        <p:nvPicPr>
          <p:cNvPr id="7" name="Picture 6" descr="A green rectangle with black text&#10;&#10;Description automatically generated">
            <a:extLst>
              <a:ext uri="{FF2B5EF4-FFF2-40B4-BE49-F238E27FC236}">
                <a16:creationId xmlns:a16="http://schemas.microsoft.com/office/drawing/2014/main" id="{D9127A44-3FAC-8127-6658-A9784FBC9049}"/>
              </a:ext>
            </a:extLst>
          </p:cNvPr>
          <p:cNvPicPr>
            <a:picLocks noChangeAspect="1"/>
          </p:cNvPicPr>
          <p:nvPr/>
        </p:nvPicPr>
        <p:blipFill>
          <a:blip r:embed="rId3"/>
          <a:stretch>
            <a:fillRect/>
          </a:stretch>
        </p:blipFill>
        <p:spPr>
          <a:xfrm>
            <a:off x="8988645" y="1107078"/>
            <a:ext cx="3023656" cy="1076830"/>
          </a:xfrm>
          <a:prstGeom prst="rect">
            <a:avLst/>
          </a:prstGeom>
        </p:spPr>
      </p:pic>
    </p:spTree>
    <p:extLst>
      <p:ext uri="{BB962C8B-B14F-4D97-AF65-F5344CB8AC3E}">
        <p14:creationId xmlns:p14="http://schemas.microsoft.com/office/powerpoint/2010/main" val="274067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45517"/>
            <a:ext cx="12006021" cy="1204248"/>
          </a:xfrm>
        </p:spPr>
        <p:txBody>
          <a:bodyPr>
            <a:normAutofit/>
          </a:bodyPr>
          <a:lstStyle/>
          <a:p>
            <a:r>
              <a:rPr lang="en-US">
                <a:latin typeface="Optima" panose="02000503060000020004" pitchFamily="2" charset="0"/>
              </a:rPr>
              <a:t>Case Study 5 – Siemens Mobility Assurance Support Services</a:t>
            </a:r>
            <a:br>
              <a:rPr lang="en-US">
                <a:solidFill>
                  <a:srgbClr val="143A60"/>
                </a:solidFill>
                <a:latin typeface="Optima" panose="02000503060000020004" pitchFamily="2" charset="0"/>
              </a:rPr>
            </a:br>
            <a:endParaRPr lang="en-US">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19</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446674" y="3275780"/>
            <a:ext cx="3765322" cy="4273687"/>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None/>
            </a:pPr>
            <a:r>
              <a:rPr lang="en-GB" sz="1400">
                <a:latin typeface="Optima" panose="02000503060000020004" pitchFamily="2" charset="0"/>
              </a:rPr>
              <a:t>Synergy Rail provided System Assurance and Interface Management Services to Siemens Mobility who were awarded a £1.5Billion contract to design and construct the new Rolling Stock for the Deep Tube Lines</a:t>
            </a:r>
          </a:p>
          <a:p>
            <a:pPr marL="0" indent="0">
              <a:buFont typeface="Arial" panose="020B0604020202020204" pitchFamily="34" charset="0"/>
              <a:buNone/>
            </a:pP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Siemens Mobility</a:t>
            </a: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5184477" y="3645740"/>
            <a:ext cx="4152396" cy="3920840"/>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Synergy Rail developed the Assurance Strategy and Interface Management Plan together with the Interface Control Documents for each interface.</a:t>
            </a: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9" name="Picture 8">
            <a:extLst>
              <a:ext uri="{FF2B5EF4-FFF2-40B4-BE49-F238E27FC236}">
                <a16:creationId xmlns:a16="http://schemas.microsoft.com/office/drawing/2014/main" id="{04AE9C89-002E-5341-A47A-05513219CADA}"/>
              </a:ext>
            </a:extLst>
          </p:cNvPr>
          <p:cNvPicPr>
            <a:picLocks noChangeAspect="1"/>
          </p:cNvPicPr>
          <p:nvPr/>
        </p:nvPicPr>
        <p:blipFill>
          <a:blip r:embed="rId2"/>
          <a:stretch>
            <a:fillRect/>
          </a:stretch>
        </p:blipFill>
        <p:spPr>
          <a:xfrm>
            <a:off x="8690777" y="1144744"/>
            <a:ext cx="3327580" cy="1113290"/>
          </a:xfrm>
          <a:prstGeom prst="rect">
            <a:avLst/>
          </a:prstGeom>
        </p:spPr>
      </p:pic>
    </p:spTree>
    <p:extLst>
      <p:ext uri="{BB962C8B-B14F-4D97-AF65-F5344CB8AC3E}">
        <p14:creationId xmlns:p14="http://schemas.microsoft.com/office/powerpoint/2010/main" val="4046394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E6B2F9-E98B-8374-5B71-54B75B366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EAEFD-D33F-1643-66A6-51874CD7D0CE}"/>
              </a:ext>
            </a:extLst>
          </p:cNvPr>
          <p:cNvSpPr>
            <a:spLocks noGrp="1"/>
          </p:cNvSpPr>
          <p:nvPr>
            <p:ph type="title"/>
          </p:nvPr>
        </p:nvSpPr>
        <p:spPr>
          <a:xfrm>
            <a:off x="90701" y="44575"/>
            <a:ext cx="8046720" cy="742950"/>
          </a:xfrm>
        </p:spPr>
        <p:txBody>
          <a:bodyPr/>
          <a:lstStyle/>
          <a:p>
            <a:r>
              <a:rPr lang="en-US">
                <a:solidFill>
                  <a:srgbClr val="143A60"/>
                </a:solidFill>
                <a:latin typeface="Optima" panose="02000503060000020004" pitchFamily="2" charset="0"/>
              </a:rPr>
              <a:t>Who we are</a:t>
            </a:r>
          </a:p>
        </p:txBody>
      </p:sp>
      <p:sp>
        <p:nvSpPr>
          <p:cNvPr id="8" name="Slide Number Placeholder 3">
            <a:extLst>
              <a:ext uri="{FF2B5EF4-FFF2-40B4-BE49-F238E27FC236}">
                <a16:creationId xmlns:a16="http://schemas.microsoft.com/office/drawing/2014/main" id="{CD9F2880-10FB-71AB-952C-B2B08BC333C3}"/>
              </a:ext>
            </a:extLst>
          </p:cNvPr>
          <p:cNvSpPr txBox="1">
            <a:spLocks/>
          </p:cNvSpPr>
          <p:nvPr/>
        </p:nvSpPr>
        <p:spPr>
          <a:xfrm>
            <a:off x="10623593" y="6351263"/>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solidFill>
                  <a:schemeClr val="bg1"/>
                </a:solidFill>
                <a:latin typeface="Optima" panose="02000503060000020004" pitchFamily="2" charset="0"/>
              </a:rPr>
              <a:pPr algn="r"/>
              <a:t>2</a:t>
            </a:fld>
            <a:endParaRPr lang="en-US" sz="1200" b="1">
              <a:solidFill>
                <a:schemeClr val="bg1"/>
              </a:solidFill>
              <a:latin typeface="Optima" panose="02000503060000020004" pitchFamily="2" charset="0"/>
            </a:endParaRPr>
          </a:p>
        </p:txBody>
      </p:sp>
      <p:pic>
        <p:nvPicPr>
          <p:cNvPr id="9" name="Picture 8">
            <a:extLst>
              <a:ext uri="{FF2B5EF4-FFF2-40B4-BE49-F238E27FC236}">
                <a16:creationId xmlns:a16="http://schemas.microsoft.com/office/drawing/2014/main" id="{3FAD6FAA-4FCE-FBB8-078E-B0DB138D0C2B}"/>
              </a:ext>
            </a:extLst>
          </p:cNvPr>
          <p:cNvPicPr>
            <a:picLocks noChangeAspect="1"/>
          </p:cNvPicPr>
          <p:nvPr/>
        </p:nvPicPr>
        <p:blipFill rotWithShape="1">
          <a:blip r:embed="rId2">
            <a:alphaModFix amt="50000"/>
            <a:duotone>
              <a:prstClr val="black"/>
              <a:srgbClr val="D9C3A5">
                <a:tint val="50000"/>
                <a:satMod val="180000"/>
              </a:srgbClr>
            </a:duotone>
          </a:blip>
          <a:srcRect r="61395"/>
          <a:stretch/>
        </p:blipFill>
        <p:spPr>
          <a:xfrm>
            <a:off x="346708" y="5836813"/>
            <a:ext cx="1771212" cy="1173694"/>
          </a:xfrm>
          <a:prstGeom prst="rect">
            <a:avLst/>
          </a:prstGeom>
        </p:spPr>
      </p:pic>
      <p:sp>
        <p:nvSpPr>
          <p:cNvPr id="43" name="TextBox 47">
            <a:extLst>
              <a:ext uri="{FF2B5EF4-FFF2-40B4-BE49-F238E27FC236}">
                <a16:creationId xmlns:a16="http://schemas.microsoft.com/office/drawing/2014/main" id="{D7D8CE44-7DD5-ACE7-C6C4-645C702C5216}"/>
              </a:ext>
            </a:extLst>
          </p:cNvPr>
          <p:cNvSpPr txBox="1"/>
          <p:nvPr/>
        </p:nvSpPr>
        <p:spPr>
          <a:xfrm>
            <a:off x="262151" y="1975289"/>
            <a:ext cx="9339902" cy="2215991"/>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latin typeface="Arial"/>
                <a:cs typeface="Arial"/>
              </a:rPr>
              <a:t>At Synergy Rail, we bring together a team of skilled railway industry professionals, specially selected for their technical excellence and project management expertise. Our mission is to seamlessly guide clients through project delivery while ensuring the successful integration of new and innovative technologies in the railway sector.</a:t>
            </a:r>
            <a:endParaRPr lang="en-US" sz="2400"/>
          </a:p>
        </p:txBody>
      </p:sp>
    </p:spTree>
    <p:extLst>
      <p:ext uri="{BB962C8B-B14F-4D97-AF65-F5344CB8AC3E}">
        <p14:creationId xmlns:p14="http://schemas.microsoft.com/office/powerpoint/2010/main" val="193190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41046" y="-362462"/>
            <a:ext cx="12006021" cy="1204248"/>
          </a:xfrm>
        </p:spPr>
        <p:txBody>
          <a:bodyPr>
            <a:normAutofit/>
          </a:bodyPr>
          <a:lstStyle/>
          <a:p>
            <a:r>
              <a:rPr lang="en-US">
                <a:latin typeface="Optima" panose="02000503060000020004" pitchFamily="2" charset="0"/>
              </a:rPr>
              <a:t>Case Study 6 – NR Management Consultancy Framework</a:t>
            </a: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20</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97513" y="2071328"/>
            <a:ext cx="3765322" cy="4273687"/>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None/>
            </a:pPr>
            <a:r>
              <a:rPr lang="en-GB" sz="1400"/>
              <a:t>Synergy Rail  as an Equal Member of a consortium with Alchemmy Consulting Ltd and i3Works Ltd who won a place on a 5 Year framework to provide Management Consultancy services to NR</a:t>
            </a: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a:t>
            </a: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5448575" y="1752656"/>
            <a:ext cx="4152396" cy="5285616"/>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The Consortium has been contracted to provide services for:</a:t>
            </a:r>
          </a:p>
          <a:p>
            <a:r>
              <a:rPr lang="en-GB" sz="1400">
                <a:solidFill>
                  <a:srgbClr val="143A60"/>
                </a:solidFill>
                <a:latin typeface="Optima" panose="02000503060000020004" pitchFamily="2" charset="0"/>
              </a:rPr>
              <a:t>Business Change Management including Stakeholder management and communications</a:t>
            </a:r>
          </a:p>
          <a:p>
            <a:r>
              <a:rPr lang="en-GB" sz="1400">
                <a:solidFill>
                  <a:srgbClr val="143A60"/>
                </a:solidFill>
                <a:latin typeface="Optima" panose="02000503060000020004" pitchFamily="2" charset="0"/>
              </a:rPr>
              <a:t>Be a Business Change Delivery Partner</a:t>
            </a:r>
          </a:p>
          <a:p>
            <a:r>
              <a:rPr lang="en-GB" sz="1400">
                <a:solidFill>
                  <a:srgbClr val="143A60"/>
                </a:solidFill>
                <a:latin typeface="Optima" panose="02000503060000020004" pitchFamily="2" charset="0"/>
              </a:rPr>
              <a:t>Project and Programme Delivery </a:t>
            </a:r>
          </a:p>
          <a:p>
            <a:r>
              <a:rPr lang="en-GB" sz="1400">
                <a:solidFill>
                  <a:srgbClr val="143A60"/>
                </a:solidFill>
                <a:latin typeface="Optima" panose="02000503060000020004" pitchFamily="2" charset="0"/>
              </a:rPr>
              <a:t>Portfolio Management </a:t>
            </a:r>
          </a:p>
          <a:p>
            <a:r>
              <a:rPr lang="en-GB" sz="1400">
                <a:solidFill>
                  <a:srgbClr val="143A60"/>
                </a:solidFill>
                <a:latin typeface="Optima" panose="02000503060000020004" pitchFamily="2" charset="0"/>
              </a:rPr>
              <a:t>Business Change Assurance</a:t>
            </a:r>
          </a:p>
          <a:p>
            <a:r>
              <a:rPr lang="en-GB" sz="1400">
                <a:solidFill>
                  <a:srgbClr val="143A60"/>
                </a:solidFill>
                <a:latin typeface="Optima" panose="02000503060000020004" pitchFamily="2" charset="0"/>
              </a:rPr>
              <a:t>Business Intelligence Services</a:t>
            </a:r>
          </a:p>
          <a:p>
            <a:endParaRPr lang="en-GB" sz="1400">
              <a:latin typeface="Optima" panose="02000503060000020004" pitchFamily="2" charset="0"/>
            </a:endParaRPr>
          </a:p>
          <a:p>
            <a:endParaRPr lang="en-GB" sz="1400">
              <a:latin typeface="Optima" panose="02000503060000020004" pitchFamily="2" charset="0"/>
            </a:endParaRPr>
          </a:p>
          <a:p>
            <a:endParaRPr lang="en-GB" sz="1400">
              <a:latin typeface="Optima" panose="02000503060000020004" pitchFamily="2" charset="0"/>
            </a:endParaRPr>
          </a:p>
          <a:p>
            <a:pPr marL="0" indent="0">
              <a:buNone/>
            </a:pPr>
            <a:endParaRPr lang="en-GB" sz="1400">
              <a:latin typeface="Optima" panose="02000503060000020004" pitchFamily="2" charset="0"/>
            </a:endParaRPr>
          </a:p>
          <a:p>
            <a:endParaRPr lang="en-GB" sz="1400">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10" name="Picture 9">
            <a:extLst>
              <a:ext uri="{FF2B5EF4-FFF2-40B4-BE49-F238E27FC236}">
                <a16:creationId xmlns:a16="http://schemas.microsoft.com/office/drawing/2014/main" id="{8477C957-22AF-6541-B284-247CFC4C3B38}"/>
              </a:ext>
            </a:extLst>
          </p:cNvPr>
          <p:cNvPicPr>
            <a:picLocks noChangeAspect="1"/>
          </p:cNvPicPr>
          <p:nvPr/>
        </p:nvPicPr>
        <p:blipFill>
          <a:blip r:embed="rId2"/>
          <a:stretch>
            <a:fillRect/>
          </a:stretch>
        </p:blipFill>
        <p:spPr>
          <a:xfrm>
            <a:off x="9385374" y="1248749"/>
            <a:ext cx="2774516" cy="922790"/>
          </a:xfrm>
          <a:prstGeom prst="rect">
            <a:avLst/>
          </a:prstGeom>
        </p:spPr>
      </p:pic>
    </p:spTree>
    <p:extLst>
      <p:ext uri="{BB962C8B-B14F-4D97-AF65-F5344CB8AC3E}">
        <p14:creationId xmlns:p14="http://schemas.microsoft.com/office/powerpoint/2010/main" val="1767193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8AD6C21C-0BEA-6C4C-9DDD-83F3D2CFB8CC}"/>
              </a:ext>
            </a:extLst>
          </p:cNvPr>
          <p:cNvSpPr txBox="1">
            <a:spLocks/>
          </p:cNvSpPr>
          <p:nvPr/>
        </p:nvSpPr>
        <p:spPr>
          <a:xfrm>
            <a:off x="9023421" y="3093615"/>
            <a:ext cx="2745935" cy="2534265"/>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69551"/>
            <a:ext cx="10995553" cy="1182041"/>
          </a:xfrm>
        </p:spPr>
        <p:txBody>
          <a:bodyPr>
            <a:normAutofit/>
          </a:bodyPr>
          <a:lstStyle/>
          <a:p>
            <a:r>
              <a:rPr lang="en-US">
                <a:latin typeface="Optima" panose="02000503060000020004" pitchFamily="2" charset="0"/>
              </a:rPr>
              <a:t>Case Study 7 – Traffic Management Project: Wales and Anglia</a:t>
            </a:r>
            <a:br>
              <a:rPr lang="en-US">
                <a:solidFill>
                  <a:srgbClr val="143A60"/>
                </a:solidFill>
                <a:latin typeface="Optima" panose="02000503060000020004" pitchFamily="2" charset="0"/>
              </a:rPr>
            </a:br>
            <a:endParaRPr lang="en-US">
              <a:latin typeface="Optima" panose="02000503060000020004" pitchFamily="2" charset="0"/>
            </a:endParaRPr>
          </a:p>
        </p:txBody>
      </p:sp>
      <p:sp>
        <p:nvSpPr>
          <p:cNvPr id="9" name="Vertical Text Placeholder 2">
            <a:extLst>
              <a:ext uri="{FF2B5EF4-FFF2-40B4-BE49-F238E27FC236}">
                <a16:creationId xmlns:a16="http://schemas.microsoft.com/office/drawing/2014/main" id="{6CB935E8-1F09-3249-9D74-6576AFE60F79}"/>
              </a:ext>
            </a:extLst>
          </p:cNvPr>
          <p:cNvSpPr txBox="1">
            <a:spLocks/>
          </p:cNvSpPr>
          <p:nvPr/>
        </p:nvSpPr>
        <p:spPr>
          <a:xfrm rot="16200000">
            <a:off x="-375544" y="2818801"/>
            <a:ext cx="4355700" cy="2924338"/>
          </a:xfrm>
          <a:prstGeom prst="rect">
            <a:avLst/>
          </a:prstGeom>
        </p:spPr>
        <p:txBody>
          <a:bodyPr vert="vert">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Font typeface="Arial" panose="020B0604020202020204" pitchFamily="34" charset="0"/>
              <a:buNone/>
            </a:pPr>
            <a:r>
              <a:rPr lang="en-GB" sz="1400">
                <a:latin typeface="Optima" panose="02000503060000020004" pitchFamily="2" charset="0"/>
              </a:rPr>
              <a:t>The Traffic Management (TM) Programme, part of the Infrastructure Projects (IP) National Signalling Programme, is undertaking the development and delivery of an integrated Traffic Management approach to the UK railway infrastructure. It is intended that the new technology associated with the development of TM, interface with a number of technologies, will enable a cost effective means of early re-control and remove the dependency on the signalling renewals work bank.</a:t>
            </a:r>
            <a:endParaRPr lang="en-GB" sz="1400" b="1">
              <a:latin typeface="Optima" panose="02000503060000020004" pitchFamily="2" charset="0"/>
            </a:endParaRPr>
          </a:p>
        </p:txBody>
      </p:sp>
      <p:pic>
        <p:nvPicPr>
          <p:cNvPr id="10" name="Picture Placeholder 11">
            <a:extLst>
              <a:ext uri="{FF2B5EF4-FFF2-40B4-BE49-F238E27FC236}">
                <a16:creationId xmlns:a16="http://schemas.microsoft.com/office/drawing/2014/main" id="{F6906047-BEA4-E048-A407-18E38380CBF3}"/>
              </a:ext>
            </a:extLst>
          </p:cNvPr>
          <p:cNvPicPr>
            <a:picLocks noChangeAspect="1"/>
          </p:cNvPicPr>
          <p:nvPr/>
        </p:nvPicPr>
        <p:blipFill>
          <a:blip r:embed="rId2"/>
          <a:srcRect l="6490" r="6490"/>
          <a:stretch>
            <a:fillRect/>
          </a:stretch>
        </p:blipFill>
        <p:spPr>
          <a:xfrm>
            <a:off x="9222234" y="3273561"/>
            <a:ext cx="2332800" cy="2014818"/>
          </a:xfrm>
          <a:prstGeom prst="rect">
            <a:avLst/>
          </a:prstGeom>
          <a:ln>
            <a:noFill/>
          </a:ln>
          <a:effectLst>
            <a:softEdge rad="112500"/>
          </a:effectLst>
        </p:spPr>
      </p:pic>
      <p:sp>
        <p:nvSpPr>
          <p:cNvPr id="13" name="Vertical Text Placeholder 5">
            <a:extLst>
              <a:ext uri="{FF2B5EF4-FFF2-40B4-BE49-F238E27FC236}">
                <a16:creationId xmlns:a16="http://schemas.microsoft.com/office/drawing/2014/main" id="{5D4B0749-3A7A-CF44-88E8-223F793C5161}"/>
              </a:ext>
            </a:extLst>
          </p:cNvPr>
          <p:cNvSpPr txBox="1">
            <a:spLocks/>
          </p:cNvSpPr>
          <p:nvPr/>
        </p:nvSpPr>
        <p:spPr>
          <a:xfrm rot="16200000">
            <a:off x="3223454" y="-1635284"/>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a:t>
            </a:r>
          </a:p>
          <a:p>
            <a:endParaRPr lang="en-US">
              <a:solidFill>
                <a:srgbClr val="143A60"/>
              </a:solidFill>
              <a:latin typeface="Optima" panose="02000503060000020004" pitchFamily="2" charset="0"/>
            </a:endParaRPr>
          </a:p>
        </p:txBody>
      </p:sp>
      <p:sp>
        <p:nvSpPr>
          <p:cNvPr id="14" name="Vertical Text Placeholder 2">
            <a:extLst>
              <a:ext uri="{FF2B5EF4-FFF2-40B4-BE49-F238E27FC236}">
                <a16:creationId xmlns:a16="http://schemas.microsoft.com/office/drawing/2014/main" id="{2391252D-E639-A74C-B53F-EC1BA0F9E4DA}"/>
              </a:ext>
            </a:extLst>
          </p:cNvPr>
          <p:cNvSpPr txBox="1">
            <a:spLocks/>
          </p:cNvSpPr>
          <p:nvPr/>
        </p:nvSpPr>
        <p:spPr>
          <a:xfrm rot="16200000">
            <a:off x="3488982" y="1184717"/>
            <a:ext cx="4641924" cy="4697977"/>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Font typeface="Arial" panose="020B0604020202020204" pitchFamily="34" charset="0"/>
              <a:buNone/>
            </a:pPr>
            <a:r>
              <a:rPr lang="en-GB" sz="1400">
                <a:latin typeface="Optima" panose="02000503060000020004" pitchFamily="2" charset="0"/>
              </a:rPr>
              <a:t>Synergy Rail Ltd was placed responsible for conducting and delivering the Network Rail level safety analyses and documentation (utilising the CSM approach).</a:t>
            </a:r>
          </a:p>
          <a:p>
            <a:pPr marL="0" indent="0">
              <a:buFont typeface="Arial" panose="020B0604020202020204" pitchFamily="34" charset="0"/>
              <a:buNone/>
            </a:pPr>
            <a:r>
              <a:rPr lang="en-GB" sz="1400">
                <a:latin typeface="Optima" panose="02000503060000020004" pitchFamily="2" charset="0"/>
              </a:rPr>
              <a:t>The roles provided specialist safety assurance services:</a:t>
            </a:r>
          </a:p>
          <a:p>
            <a:r>
              <a:rPr lang="en-GB" sz="1400">
                <a:solidFill>
                  <a:srgbClr val="143A60"/>
                </a:solidFill>
                <a:latin typeface="Optima" panose="02000503060000020004" pitchFamily="2" charset="0"/>
              </a:rPr>
              <a:t>Functional SIL Assessment of all Traffic Management System functions;</a:t>
            </a:r>
          </a:p>
          <a:p>
            <a:r>
              <a:rPr lang="en-GB" sz="1400">
                <a:solidFill>
                  <a:srgbClr val="143A60"/>
                </a:solidFill>
                <a:latin typeface="Optima" panose="02000503060000020004" pitchFamily="2" charset="0"/>
              </a:rPr>
              <a:t>Hazard Analysis at the Network Rail system level</a:t>
            </a:r>
          </a:p>
          <a:p>
            <a:r>
              <a:rPr lang="en-GB" sz="1400">
                <a:solidFill>
                  <a:srgbClr val="143A60"/>
                </a:solidFill>
                <a:latin typeface="Optima" panose="02000503060000020004" pitchFamily="2" charset="0"/>
              </a:rPr>
              <a:t>Maintaining the Network Rail Hazard Record</a:t>
            </a:r>
          </a:p>
          <a:p>
            <a:r>
              <a:rPr lang="en-GB" sz="1400">
                <a:solidFill>
                  <a:srgbClr val="143A60"/>
                </a:solidFill>
                <a:latin typeface="Optima" panose="02000503060000020004" pitchFamily="2" charset="0"/>
              </a:rPr>
              <a:t>Review of Supplier engineering safety documentation, safety cases and Independent Safety Assessor recommendations</a:t>
            </a:r>
          </a:p>
          <a:p>
            <a:r>
              <a:rPr lang="en-GB" sz="1400">
                <a:solidFill>
                  <a:srgbClr val="143A60"/>
                </a:solidFill>
                <a:latin typeface="Optima" panose="02000503060000020004" pitchFamily="2" charset="0"/>
              </a:rPr>
              <a:t>Production of Network Rail Level Safety Justification Report documentation throughout the project lifecycle</a:t>
            </a:r>
          </a:p>
          <a:p>
            <a:r>
              <a:rPr lang="en-GB" sz="1400">
                <a:solidFill>
                  <a:srgbClr val="143A60"/>
                </a:solidFill>
                <a:latin typeface="Optima" panose="02000503060000020004" pitchFamily="2" charset="0"/>
              </a:rPr>
              <a:t>Analysis of data flows in the context of safety</a:t>
            </a:r>
          </a:p>
          <a:p>
            <a:r>
              <a:rPr lang="en-GB" sz="1400">
                <a:solidFill>
                  <a:srgbClr val="143A60"/>
                </a:solidFill>
                <a:latin typeface="Optima" panose="02000503060000020004" pitchFamily="2" charset="0"/>
              </a:rPr>
              <a:t>Review and management of Traffic Management System product acceptance and System Review Panel (SRP) submissions</a:t>
            </a: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691813" y="645821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21</a:t>
            </a:fld>
            <a:endParaRPr lang="en-US" sz="1200" b="1">
              <a:latin typeface="Optima" panose="02000503060000020004" pitchFamily="2" charset="0"/>
            </a:endParaRPr>
          </a:p>
        </p:txBody>
      </p:sp>
      <p:sp>
        <p:nvSpPr>
          <p:cNvPr id="20" name="Vertical Text Placeholder 5">
            <a:extLst>
              <a:ext uri="{FF2B5EF4-FFF2-40B4-BE49-F238E27FC236}">
                <a16:creationId xmlns:a16="http://schemas.microsoft.com/office/drawing/2014/main" id="{6C752F17-546C-684A-B2CA-9D99E1A9F055}"/>
              </a:ext>
            </a:extLst>
          </p:cNvPr>
          <p:cNvSpPr txBox="1">
            <a:spLocks/>
          </p:cNvSpPr>
          <p:nvPr/>
        </p:nvSpPr>
        <p:spPr>
          <a:xfrm rot="16200000">
            <a:off x="1504298" y="593052"/>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4" name="Picture 3" descr="A black and orange logo&#10;&#10;Description automatically generated">
            <a:extLst>
              <a:ext uri="{FF2B5EF4-FFF2-40B4-BE49-F238E27FC236}">
                <a16:creationId xmlns:a16="http://schemas.microsoft.com/office/drawing/2014/main" id="{DED0809C-4B5F-CE02-6379-B789B486EAEE}"/>
              </a:ext>
            </a:extLst>
          </p:cNvPr>
          <p:cNvPicPr>
            <a:picLocks noChangeAspect="1"/>
          </p:cNvPicPr>
          <p:nvPr/>
        </p:nvPicPr>
        <p:blipFill>
          <a:blip r:embed="rId3"/>
          <a:stretch>
            <a:fillRect/>
          </a:stretch>
        </p:blipFill>
        <p:spPr>
          <a:xfrm>
            <a:off x="9072965" y="1855686"/>
            <a:ext cx="2774516" cy="922790"/>
          </a:xfrm>
          <a:prstGeom prst="rect">
            <a:avLst/>
          </a:prstGeom>
        </p:spPr>
      </p:pic>
    </p:spTree>
    <p:extLst>
      <p:ext uri="{BB962C8B-B14F-4D97-AF65-F5344CB8AC3E}">
        <p14:creationId xmlns:p14="http://schemas.microsoft.com/office/powerpoint/2010/main" val="1711663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BEDA8ABE-C4B3-3C48-AFE9-78575F2A2C81}"/>
              </a:ext>
            </a:extLst>
          </p:cNvPr>
          <p:cNvSpPr txBox="1">
            <a:spLocks/>
          </p:cNvSpPr>
          <p:nvPr/>
        </p:nvSpPr>
        <p:spPr>
          <a:xfrm>
            <a:off x="9321025" y="1241744"/>
            <a:ext cx="2393066" cy="2487240"/>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5" name="Text Placeholder 3">
            <a:extLst>
              <a:ext uri="{FF2B5EF4-FFF2-40B4-BE49-F238E27FC236}">
                <a16:creationId xmlns:a16="http://schemas.microsoft.com/office/drawing/2014/main" id="{2E40AE3E-AE1E-AC4B-9D24-92EEFA51F73E}"/>
              </a:ext>
            </a:extLst>
          </p:cNvPr>
          <p:cNvSpPr txBox="1">
            <a:spLocks/>
          </p:cNvSpPr>
          <p:nvPr/>
        </p:nvSpPr>
        <p:spPr>
          <a:xfrm>
            <a:off x="9321025" y="3805952"/>
            <a:ext cx="2393066" cy="2487240"/>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12336" y="13738"/>
            <a:ext cx="12611843" cy="1204248"/>
          </a:xfrm>
        </p:spPr>
        <p:txBody>
          <a:bodyPr>
            <a:noAutofit/>
          </a:bodyPr>
          <a:lstStyle/>
          <a:p>
            <a:r>
              <a:rPr lang="en-US">
                <a:latin typeface="Optima" panose="02000503060000020004" pitchFamily="2" charset="0"/>
              </a:rPr>
              <a:t>Case Study 8 – Train Detection Failure Investigation and Rectification</a:t>
            </a:r>
            <a:br>
              <a:rPr lang="en-US">
                <a:solidFill>
                  <a:srgbClr val="143A60"/>
                </a:solidFill>
                <a:latin typeface="Optima" panose="02000503060000020004" pitchFamily="2" charset="0"/>
              </a:rPr>
            </a:br>
            <a:endParaRPr lang="en-US">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22</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81462" y="2770829"/>
            <a:ext cx="3973922" cy="2924338"/>
          </a:xfrm>
          <a:prstGeom prst="rect">
            <a:avLst/>
          </a:prstGeom>
        </p:spPr>
        <p:txBody>
          <a:bodyPr vert="vert">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Font typeface="Arial" panose="020B0604020202020204" pitchFamily="34" charset="0"/>
              <a:buNone/>
            </a:pPr>
            <a:r>
              <a:rPr lang="en-GB" sz="1400">
                <a:latin typeface="Optima" panose="02000503060000020004" pitchFamily="2" charset="0"/>
              </a:rPr>
              <a:t>The EBI200 Track Circuits installed by the SUP Immunisation Project on the Wimbledon Branch in December 2011 is exhibiting an unacceptably high failure rate. An investigation is being under taken by SUP as follows </a:t>
            </a:r>
          </a:p>
          <a:p>
            <a:pPr marL="0" indent="0">
              <a:buFont typeface="Arial" panose="020B0604020202020204" pitchFamily="34" charset="0"/>
              <a:buNone/>
            </a:pPr>
            <a:endParaRPr lang="en-GB" sz="32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LU (</a:t>
            </a:r>
            <a:r>
              <a:rPr lang="en-US" err="1">
                <a:solidFill>
                  <a:srgbClr val="143A60"/>
                </a:solidFill>
                <a:latin typeface="Optima" panose="02000503060000020004" pitchFamily="2" charset="0"/>
              </a:rPr>
              <a:t>TfL</a:t>
            </a:r>
            <a:r>
              <a:rPr lang="en-US">
                <a:solidFill>
                  <a:srgbClr val="143A60"/>
                </a:solidFill>
                <a:latin typeface="Optima" panose="02000503060000020004" pitchFamily="2" charset="0"/>
              </a:rPr>
              <a:t>)</a:t>
            </a: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3525289" y="1783439"/>
            <a:ext cx="4641924" cy="5557165"/>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Synergy Rail Ltd supported </a:t>
            </a:r>
            <a:r>
              <a:rPr lang="en-GB" sz="1400" err="1">
                <a:latin typeface="Optima" panose="02000503060000020004" pitchFamily="2" charset="0"/>
              </a:rPr>
              <a:t>Tfl</a:t>
            </a:r>
            <a:r>
              <a:rPr lang="en-GB" sz="1400">
                <a:latin typeface="Optima" panose="02000503060000020004" pitchFamily="2" charset="0"/>
              </a:rPr>
              <a:t> in the investigation of Southfields track circuit right side failures  via root cause analysis </a:t>
            </a:r>
          </a:p>
          <a:p>
            <a:pPr marL="0" indent="0">
              <a:buFont typeface="Arial" panose="020B0604020202020204" pitchFamily="34" charset="0"/>
              <a:buNone/>
            </a:pPr>
            <a:r>
              <a:rPr lang="en-GB" sz="1400">
                <a:latin typeface="Optima" panose="02000503060000020004" pitchFamily="2" charset="0"/>
              </a:rPr>
              <a:t>The role provided specialist support to:</a:t>
            </a:r>
          </a:p>
          <a:p>
            <a:r>
              <a:rPr lang="en-GB" sz="1400">
                <a:solidFill>
                  <a:srgbClr val="143A60"/>
                </a:solidFill>
                <a:latin typeface="Optima" panose="02000503060000020004" pitchFamily="2" charset="0"/>
              </a:rPr>
              <a:t>Identify the root failure causes using proven root cause techniques </a:t>
            </a:r>
          </a:p>
          <a:p>
            <a:r>
              <a:rPr lang="en-GB" sz="1400">
                <a:solidFill>
                  <a:srgbClr val="143A60"/>
                </a:solidFill>
                <a:latin typeface="Optima" panose="02000503060000020004" pitchFamily="2" charset="0"/>
              </a:rPr>
              <a:t>Carry out an analytical assessment of the EBI 200 track circuit system to aid understanding of the conditions causing the failure of the system and establish integrity of the system </a:t>
            </a:r>
          </a:p>
          <a:p>
            <a:r>
              <a:rPr lang="en-GB" sz="1400">
                <a:solidFill>
                  <a:srgbClr val="143A60"/>
                </a:solidFill>
                <a:latin typeface="Optima" panose="02000503060000020004" pitchFamily="2" charset="0"/>
              </a:rPr>
              <a:t>Characterise the integrity of EBI 200 track circuit system through surge testing of the unit in an accredited EMC test house to establish susceptibility of the unit </a:t>
            </a:r>
          </a:p>
          <a:p>
            <a:r>
              <a:rPr lang="en-GB" sz="1400">
                <a:solidFill>
                  <a:srgbClr val="143A60"/>
                </a:solidFill>
                <a:latin typeface="Optima" panose="02000503060000020004" pitchFamily="2" charset="0"/>
              </a:rPr>
              <a:t>Develop a model of the system (equivalent circuit or otherwise) to assist in identify coupling mechanisms </a:t>
            </a:r>
          </a:p>
          <a:p>
            <a:r>
              <a:rPr lang="en-GB" sz="1400">
                <a:solidFill>
                  <a:srgbClr val="143A60"/>
                </a:solidFill>
                <a:latin typeface="Optima" panose="02000503060000020004" pitchFamily="2" charset="0"/>
              </a:rPr>
              <a:t>Carry out testing to identify failure conditions and causes of failures Identify recommendations for implementation. </a:t>
            </a:r>
          </a:p>
          <a:p>
            <a:pPr marL="0" indent="0">
              <a:buFont typeface="Arial" panose="020B0604020202020204" pitchFamily="34" charset="0"/>
              <a:buNone/>
            </a:pPr>
            <a:endParaRPr lang="en-GB" sz="1400">
              <a:latin typeface="Optima" panose="02000503060000020004" pitchFamily="2" charset="0"/>
            </a:endParaRPr>
          </a:p>
        </p:txBody>
      </p:sp>
      <p:pic>
        <p:nvPicPr>
          <p:cNvPr id="20" name="Picture 19">
            <a:extLst>
              <a:ext uri="{FF2B5EF4-FFF2-40B4-BE49-F238E27FC236}">
                <a16:creationId xmlns:a16="http://schemas.microsoft.com/office/drawing/2014/main" id="{C951661F-A869-3044-87F9-E6EBC4AC0DA6}"/>
              </a:ext>
            </a:extLst>
          </p:cNvPr>
          <p:cNvPicPr>
            <a:picLocks noChangeAspect="1"/>
          </p:cNvPicPr>
          <p:nvPr/>
        </p:nvPicPr>
        <p:blipFill>
          <a:blip r:embed="rId2"/>
          <a:stretch>
            <a:fillRect/>
          </a:stretch>
        </p:blipFill>
        <p:spPr>
          <a:xfrm>
            <a:off x="6461879" y="1217986"/>
            <a:ext cx="3604942" cy="1205744"/>
          </a:xfrm>
          <a:prstGeom prst="rect">
            <a:avLst/>
          </a:prstGeom>
        </p:spPr>
      </p:pic>
      <p:pic>
        <p:nvPicPr>
          <p:cNvPr id="21" name="Picture Placeholder 15">
            <a:extLst>
              <a:ext uri="{FF2B5EF4-FFF2-40B4-BE49-F238E27FC236}">
                <a16:creationId xmlns:a16="http://schemas.microsoft.com/office/drawing/2014/main" id="{32FD0C6D-B7F9-7C44-8220-D6A0A3CC2EAA}"/>
              </a:ext>
            </a:extLst>
          </p:cNvPr>
          <p:cNvPicPr>
            <a:picLocks noChangeAspect="1"/>
          </p:cNvPicPr>
          <p:nvPr/>
        </p:nvPicPr>
        <p:blipFill>
          <a:blip r:embed="rId3"/>
          <a:srcRect l="17877" r="17877"/>
          <a:stretch>
            <a:fillRect/>
          </a:stretch>
        </p:blipFill>
        <p:spPr>
          <a:xfrm>
            <a:off x="9521166" y="1467084"/>
            <a:ext cx="1992784" cy="1994400"/>
          </a:xfrm>
          <a:prstGeom prst="rect">
            <a:avLst/>
          </a:prstGeom>
          <a:ln>
            <a:noFill/>
          </a:ln>
          <a:effectLst>
            <a:softEdge rad="112500"/>
          </a:effectLst>
        </p:spPr>
      </p:pic>
      <p:pic>
        <p:nvPicPr>
          <p:cNvPr id="22" name="Picture Placeholder 17">
            <a:extLst>
              <a:ext uri="{FF2B5EF4-FFF2-40B4-BE49-F238E27FC236}">
                <a16:creationId xmlns:a16="http://schemas.microsoft.com/office/drawing/2014/main" id="{5F991886-184E-F14E-A4A4-383FEBB7AFE0}"/>
              </a:ext>
            </a:extLst>
          </p:cNvPr>
          <p:cNvPicPr>
            <a:picLocks noChangeAspect="1"/>
          </p:cNvPicPr>
          <p:nvPr/>
        </p:nvPicPr>
        <p:blipFill>
          <a:blip r:embed="rId4"/>
          <a:srcRect l="17444" r="17444"/>
          <a:stretch>
            <a:fillRect/>
          </a:stretch>
        </p:blipFill>
        <p:spPr>
          <a:xfrm>
            <a:off x="9521166" y="4167380"/>
            <a:ext cx="1994400" cy="1806545"/>
          </a:xfrm>
          <a:prstGeom prst="rect">
            <a:avLst/>
          </a:prstGeom>
          <a:ln>
            <a:noFill/>
          </a:ln>
          <a:effectLst>
            <a:softEdge rad="112500"/>
          </a:effectLst>
        </p:spPr>
      </p:pic>
      <p:sp>
        <p:nvSpPr>
          <p:cNvPr id="23" name="Vertical Text Placeholder 5">
            <a:extLst>
              <a:ext uri="{FF2B5EF4-FFF2-40B4-BE49-F238E27FC236}">
                <a16:creationId xmlns:a16="http://schemas.microsoft.com/office/drawing/2014/main" id="{7C5513EA-9B23-B24A-BA83-5A5A82D6428F}"/>
              </a:ext>
            </a:extLst>
          </p:cNvPr>
          <p:cNvSpPr txBox="1">
            <a:spLocks/>
          </p:cNvSpPr>
          <p:nvPr/>
        </p:nvSpPr>
        <p:spPr>
          <a:xfrm rot="16200000">
            <a:off x="1141208" y="59466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spTree>
    <p:extLst>
      <p:ext uri="{BB962C8B-B14F-4D97-AF65-F5344CB8AC3E}">
        <p14:creationId xmlns:p14="http://schemas.microsoft.com/office/powerpoint/2010/main" val="1241505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16851" y="0"/>
            <a:ext cx="12006021" cy="1204248"/>
          </a:xfrm>
        </p:spPr>
        <p:txBody>
          <a:bodyPr>
            <a:normAutofit/>
          </a:bodyPr>
          <a:lstStyle/>
          <a:p>
            <a:r>
              <a:rPr lang="en-US">
                <a:latin typeface="Optima" panose="02000503060000020004" pitchFamily="2" charset="0"/>
              </a:rPr>
              <a:t>Case Study 9 – Layered Information Exchange (LINX) Safety Case</a:t>
            </a:r>
            <a:br>
              <a:rPr lang="en-US">
                <a:solidFill>
                  <a:srgbClr val="143A60"/>
                </a:solidFill>
                <a:latin typeface="Optima" panose="02000503060000020004" pitchFamily="2" charset="0"/>
              </a:rPr>
            </a:br>
            <a:endParaRPr lang="en-US">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23</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97513" y="2071328"/>
            <a:ext cx="3765322" cy="4273687"/>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endParaRPr lang="en-GB" sz="1400">
              <a:latin typeface="Optima" panose="02000503060000020004" pitchFamily="2" charset="0"/>
            </a:endParaRPr>
          </a:p>
          <a:p>
            <a:pPr marL="0" indent="0">
              <a:buNone/>
            </a:pPr>
            <a:r>
              <a:rPr lang="en-GB" sz="1400">
                <a:latin typeface="Optima" panose="02000503060000020004" pitchFamily="2" charset="0"/>
              </a:rPr>
              <a:t>New Rail Operating Centres (ROC) across Britain. These ROCs will use advanced Traffic Management (TM) technology. </a:t>
            </a:r>
          </a:p>
          <a:p>
            <a:pPr marL="0" indent="0">
              <a:buNone/>
            </a:pPr>
            <a:r>
              <a:rPr lang="en-GB" sz="1400">
                <a:latin typeface="Optima" panose="02000503060000020004" pitchFamily="2" charset="0"/>
              </a:rPr>
              <a:t>To achieve its objectives any new TM solution will need to interface to NR’s existing systems, or other TM solutions deployed outside of the ROC area of control. NR has developed LINX (Layered </a:t>
            </a:r>
            <a:r>
              <a:rPr lang="en-GB" sz="1400" err="1">
                <a:latin typeface="Optima" panose="02000503060000020004" pitchFamily="2" charset="0"/>
              </a:rPr>
              <a:t>INformation</a:t>
            </a:r>
            <a:r>
              <a:rPr lang="en-GB" sz="1400">
                <a:latin typeface="Optima" panose="02000503060000020004" pitchFamily="2" charset="0"/>
              </a:rPr>
              <a:t> </a:t>
            </a:r>
            <a:r>
              <a:rPr lang="en-GB" sz="1400" err="1">
                <a:latin typeface="Optima" panose="02000503060000020004" pitchFamily="2" charset="0"/>
              </a:rPr>
              <a:t>eXchange</a:t>
            </a:r>
            <a:r>
              <a:rPr lang="en-GB" sz="1400">
                <a:latin typeface="Optima" panose="02000503060000020004" pitchFamily="2" charset="0"/>
              </a:rPr>
              <a:t>) in order to simplify the connection of each TM solution with these other systems. The LINX is an inter-system message broker based on IBM MQ technology To support use of LINX on these, and future applications, NR has engaged Synergy Rail to produce this Safety Justification Report (SJR) for LINX.</a:t>
            </a:r>
          </a:p>
          <a:p>
            <a:pPr marL="0" indent="0">
              <a:buFont typeface="Arial" panose="020B0604020202020204" pitchFamily="34" charset="0"/>
              <a:buNone/>
            </a:pP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 (RSIT)</a:t>
            </a: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6359370" y="848106"/>
            <a:ext cx="4152396" cy="7107204"/>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endParaRPr lang="en-GB" sz="1400">
              <a:latin typeface="Optima" panose="02000503060000020004" pitchFamily="2" charset="0"/>
            </a:endParaRPr>
          </a:p>
          <a:p>
            <a:pPr marL="0" indent="0">
              <a:buNone/>
            </a:pPr>
            <a:r>
              <a:rPr lang="en-GB" sz="1400">
                <a:latin typeface="Optima" panose="02000503060000020004" pitchFamily="2" charset="0"/>
              </a:rPr>
              <a:t>Synergy Rail Ltd conducted Safety analysis of the IT has been ND PRODUCED Safety Activities Plan. In summary, the approach followed has been to: </a:t>
            </a:r>
          </a:p>
          <a:p>
            <a:r>
              <a:rPr lang="en-GB" sz="1400">
                <a:solidFill>
                  <a:srgbClr val="143A60"/>
                </a:solidFill>
                <a:latin typeface="Optima" panose="02000503060000020004" pitchFamily="2" charset="0"/>
              </a:rPr>
              <a:t>Produce a System Definition – initially defined in [R13] and now superseded by section 2; </a:t>
            </a:r>
          </a:p>
          <a:p>
            <a:r>
              <a:rPr lang="en-GB" sz="1400">
                <a:solidFill>
                  <a:srgbClr val="143A60"/>
                </a:solidFill>
                <a:latin typeface="Optima" panose="02000503060000020004" pitchFamily="2" charset="0"/>
              </a:rPr>
              <a:t>Identify the hazards arising from the system and its use (typically arising from failures associated with supply of generic information by LINX); </a:t>
            </a:r>
          </a:p>
          <a:p>
            <a:r>
              <a:rPr lang="en-GB" sz="1400">
                <a:solidFill>
                  <a:srgbClr val="143A60"/>
                </a:solidFill>
                <a:latin typeface="Optima" panose="02000503060000020004" pitchFamily="2" charset="0"/>
              </a:rPr>
              <a:t>Identify aspects of the system which mitigate the hazards i.e. the safety requirements; </a:t>
            </a:r>
          </a:p>
          <a:p>
            <a:r>
              <a:rPr lang="en-GB" sz="1400">
                <a:solidFill>
                  <a:srgbClr val="143A60"/>
                </a:solidFill>
                <a:latin typeface="Optima" panose="02000503060000020004" pitchFamily="2" charset="0"/>
              </a:rPr>
              <a:t>Identify how the system fulfils its safety requirements; </a:t>
            </a:r>
          </a:p>
          <a:p>
            <a:r>
              <a:rPr lang="en-GB" sz="1400">
                <a:solidFill>
                  <a:srgbClr val="143A60"/>
                </a:solidFill>
                <a:latin typeface="Optima" panose="02000503060000020004" pitchFamily="2" charset="0"/>
              </a:rPr>
              <a:t>Produce a 50128 SIL 0 Compliance Report</a:t>
            </a:r>
          </a:p>
          <a:p>
            <a:r>
              <a:rPr lang="en-GB" sz="1400">
                <a:solidFill>
                  <a:srgbClr val="143A60"/>
                </a:solidFill>
                <a:latin typeface="Optima" panose="02000503060000020004" pitchFamily="2" charset="0"/>
              </a:rPr>
              <a:t>Document the results</a:t>
            </a:r>
          </a:p>
          <a:p>
            <a:pPr marL="0" indent="0">
              <a:buFont typeface="Arial" panose="020B0604020202020204" pitchFamily="34" charset="0"/>
              <a:buNone/>
            </a:pPr>
            <a:endParaRPr lang="en-GB" sz="1400">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4" name="Picture 3" descr="A black and orange logo&#10;&#10;Description automatically generated">
            <a:extLst>
              <a:ext uri="{FF2B5EF4-FFF2-40B4-BE49-F238E27FC236}">
                <a16:creationId xmlns:a16="http://schemas.microsoft.com/office/drawing/2014/main" id="{544F2D81-9DF6-B2FA-19D4-56CA2D604453}"/>
              </a:ext>
            </a:extLst>
          </p:cNvPr>
          <p:cNvPicPr>
            <a:picLocks noChangeAspect="1"/>
          </p:cNvPicPr>
          <p:nvPr/>
        </p:nvPicPr>
        <p:blipFill>
          <a:blip r:embed="rId2"/>
          <a:stretch>
            <a:fillRect/>
          </a:stretch>
        </p:blipFill>
        <p:spPr>
          <a:xfrm>
            <a:off x="9306794" y="1303483"/>
            <a:ext cx="2774516" cy="922790"/>
          </a:xfrm>
          <a:prstGeom prst="rect">
            <a:avLst/>
          </a:prstGeom>
        </p:spPr>
      </p:pic>
    </p:spTree>
    <p:extLst>
      <p:ext uri="{BB962C8B-B14F-4D97-AF65-F5344CB8AC3E}">
        <p14:creationId xmlns:p14="http://schemas.microsoft.com/office/powerpoint/2010/main" val="4243538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3BC2B88-7196-9B48-8F50-5125871BF9BF}"/>
              </a:ext>
            </a:extLst>
          </p:cNvPr>
          <p:cNvSpPr txBox="1">
            <a:spLocks/>
          </p:cNvSpPr>
          <p:nvPr/>
        </p:nvSpPr>
        <p:spPr>
          <a:xfrm>
            <a:off x="8055980" y="2763659"/>
            <a:ext cx="4025329" cy="3302371"/>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79899"/>
            <a:ext cx="12006021" cy="816478"/>
          </a:xfrm>
        </p:spPr>
        <p:txBody>
          <a:bodyPr>
            <a:normAutofit/>
          </a:bodyPr>
          <a:lstStyle/>
          <a:p>
            <a:r>
              <a:rPr lang="en-US">
                <a:latin typeface="Optima" panose="02000503060000020004" pitchFamily="2" charset="0"/>
              </a:rPr>
              <a:t>Case Study 10 – COMPASS (PS)</a:t>
            </a: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24</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87255" y="2381588"/>
            <a:ext cx="3765322" cy="3653168"/>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Font typeface="Arial" panose="020B0604020202020204" pitchFamily="34" charset="0"/>
              <a:buNone/>
            </a:pPr>
            <a:r>
              <a:rPr lang="en-GB" sz="1400">
                <a:latin typeface="Optima" panose="02000503060000020004" pitchFamily="2" charset="0"/>
              </a:rPr>
              <a:t>The COMPASS 1C (PIDR) proposed as an alternative to  “Clip and Scotch” under certain failure conditions. This will:</a:t>
            </a:r>
          </a:p>
          <a:p>
            <a:pPr fontAlgn="base">
              <a:buSzPct val="100000"/>
            </a:pPr>
            <a:r>
              <a:rPr lang="en-GB" sz="1400">
                <a:latin typeface="Optima" panose="02000503060000020004" pitchFamily="2" charset="0"/>
              </a:rPr>
              <a:t>Reduce delays for certain types of failure;</a:t>
            </a:r>
          </a:p>
          <a:p>
            <a:pPr fontAlgn="base">
              <a:buSzPct val="100000"/>
            </a:pPr>
            <a:r>
              <a:rPr lang="en-GB" sz="1400">
                <a:latin typeface="Optima" panose="02000503060000020004" pitchFamily="2" charset="0"/>
              </a:rPr>
              <a:t>Introduce improvements to staff safety;</a:t>
            </a:r>
          </a:p>
          <a:p>
            <a:pPr fontAlgn="base">
              <a:buSzPct val="100000"/>
            </a:pPr>
            <a:r>
              <a:rPr lang="en-GB" sz="1400">
                <a:latin typeface="Optima" panose="02000503060000020004" pitchFamily="2" charset="0"/>
              </a:rPr>
              <a:t>The product has two modes of operation, LOC and Compass.</a:t>
            </a:r>
          </a:p>
          <a:p>
            <a:pPr marL="0" indent="0">
              <a:buNone/>
            </a:pPr>
            <a:r>
              <a:rPr lang="en-US" sz="1400" b="1">
                <a:latin typeface="Optima" panose="02000503060000020004" pitchFamily="2" charset="0"/>
              </a:rPr>
              <a:t>Phase 1C: Development and Deployment of the Points Inhibit and Detection Repeat System (PIDR) into operational trial.</a:t>
            </a:r>
            <a:r>
              <a:rPr lang="en-GB" sz="1400">
                <a:latin typeface="Optima" panose="02000503060000020004" pitchFamily="2" charset="0"/>
              </a:rPr>
              <a:t> </a:t>
            </a:r>
            <a:endParaRPr lang="en-US" sz="1400">
              <a:latin typeface="Optima" panose="02000503060000020004" pitchFamily="2" charset="0"/>
            </a:endParaRPr>
          </a:p>
          <a:p>
            <a:pPr marL="0" indent="0">
              <a:buFont typeface="Arial" panose="020B0604020202020204" pitchFamily="34" charset="0"/>
              <a:buNone/>
            </a:pP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a:t>
            </a: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4044096" y="2457326"/>
            <a:ext cx="3665857" cy="3402224"/>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Font typeface="Arial" panose="020B0604020202020204" pitchFamily="34" charset="0"/>
              <a:buNone/>
            </a:pPr>
            <a:r>
              <a:rPr lang="en-GB" sz="1400">
                <a:latin typeface="Optima" panose="02000503060000020004" pitchFamily="2" charset="0"/>
              </a:rPr>
              <a:t>Synergy Rail have been commissioned by Network Rail (NR) to support the COMPASS project progress to Operational trial running in alpha phase (15 point ends) and beta phase (60 point ends). Activities included:</a:t>
            </a:r>
          </a:p>
          <a:p>
            <a:r>
              <a:rPr lang="en-GB" sz="1400">
                <a:solidFill>
                  <a:srgbClr val="143A60"/>
                </a:solidFill>
                <a:latin typeface="Optima" panose="02000503060000020004" pitchFamily="2" charset="0"/>
              </a:rPr>
              <a:t>Analyse Shadow mode Operations and report</a:t>
            </a:r>
          </a:p>
          <a:p>
            <a:r>
              <a:rPr lang="en-GB" sz="1400">
                <a:solidFill>
                  <a:srgbClr val="143A60"/>
                </a:solidFill>
                <a:latin typeface="Optima" panose="02000503060000020004" pitchFamily="2" charset="0"/>
              </a:rPr>
              <a:t>Production of process for Acceptance by NR SRP</a:t>
            </a:r>
          </a:p>
          <a:p>
            <a:r>
              <a:rPr lang="en-GB" sz="1400">
                <a:solidFill>
                  <a:srgbClr val="143A60"/>
                </a:solidFill>
                <a:latin typeface="Optima" panose="02000503060000020004" pitchFamily="2" charset="0"/>
              </a:rPr>
              <a:t>Evidence Gap Analysis</a:t>
            </a:r>
          </a:p>
          <a:p>
            <a:r>
              <a:rPr lang="en-GB" sz="1400">
                <a:solidFill>
                  <a:srgbClr val="143A60"/>
                </a:solidFill>
                <a:latin typeface="Optima" panose="02000503060000020004" pitchFamily="2" charset="0"/>
              </a:rPr>
              <a:t>Produce Option Selection Report</a:t>
            </a:r>
          </a:p>
          <a:p>
            <a:r>
              <a:rPr lang="en-GB" sz="1400">
                <a:solidFill>
                  <a:srgbClr val="143A60"/>
                </a:solidFill>
                <a:latin typeface="Optima" panose="02000503060000020004" pitchFamily="2" charset="0"/>
              </a:rPr>
              <a:t>Update NR Engineering Safety Management Plan</a:t>
            </a:r>
          </a:p>
          <a:p>
            <a:endParaRPr lang="en-GB" sz="1400" b="1">
              <a:latin typeface="Optima" panose="02000503060000020004" pitchFamily="2" charset="0"/>
            </a:endParaRPr>
          </a:p>
          <a:p>
            <a:endParaRPr lang="en-GB" sz="1400" b="1">
              <a:latin typeface="Optima" panose="02000503060000020004" pitchFamily="2" charset="0"/>
            </a:endParaRPr>
          </a:p>
          <a:p>
            <a:pPr marL="0" indent="0">
              <a:buFont typeface="Arial" panose="020B0604020202020204" pitchFamily="34" charset="0"/>
              <a:buNone/>
            </a:pPr>
            <a:endParaRPr lang="en-GB" sz="1400" b="1">
              <a:latin typeface="Optima" panose="02000503060000020004" pitchFamily="2" charset="0"/>
            </a:endParaRPr>
          </a:p>
          <a:p>
            <a:pPr marL="0" indent="0">
              <a:buFont typeface="Arial" panose="020B0604020202020204" pitchFamily="34" charset="0"/>
              <a:buNone/>
            </a:pPr>
            <a:endParaRPr lang="en-GB" sz="1400">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13" name="Picture 12" descr="glidepath1.pdf">
            <a:extLst>
              <a:ext uri="{FF2B5EF4-FFF2-40B4-BE49-F238E27FC236}">
                <a16:creationId xmlns:a16="http://schemas.microsoft.com/office/drawing/2014/main" id="{5464AE23-C753-1242-9382-9C4A5D8AC2CD}"/>
              </a:ext>
            </a:extLst>
          </p:cNvPr>
          <p:cNvPicPr/>
          <p:nvPr/>
        </p:nvPicPr>
        <p:blipFill>
          <a:blip r:embed="rId2"/>
          <a:stretch>
            <a:fillRect/>
          </a:stretch>
        </p:blipFill>
        <p:spPr>
          <a:xfrm>
            <a:off x="8417202" y="2938570"/>
            <a:ext cx="3302883" cy="2952547"/>
          </a:xfrm>
          <a:prstGeom prst="rect">
            <a:avLst/>
          </a:prstGeom>
        </p:spPr>
      </p:pic>
      <p:pic>
        <p:nvPicPr>
          <p:cNvPr id="6" name="Picture 5" descr="A black and orange logo&#10;&#10;Description automatically generated">
            <a:extLst>
              <a:ext uri="{FF2B5EF4-FFF2-40B4-BE49-F238E27FC236}">
                <a16:creationId xmlns:a16="http://schemas.microsoft.com/office/drawing/2014/main" id="{9C165327-2B2C-E9F9-FFC9-4F67FC90A3EA}"/>
              </a:ext>
            </a:extLst>
          </p:cNvPr>
          <p:cNvPicPr>
            <a:picLocks noChangeAspect="1"/>
          </p:cNvPicPr>
          <p:nvPr/>
        </p:nvPicPr>
        <p:blipFill>
          <a:blip r:embed="rId3"/>
          <a:stretch>
            <a:fillRect/>
          </a:stretch>
        </p:blipFill>
        <p:spPr>
          <a:xfrm>
            <a:off x="8501772" y="1329259"/>
            <a:ext cx="2774516" cy="922790"/>
          </a:xfrm>
          <a:prstGeom prst="rect">
            <a:avLst/>
          </a:prstGeom>
        </p:spPr>
      </p:pic>
    </p:spTree>
    <p:extLst>
      <p:ext uri="{BB962C8B-B14F-4D97-AF65-F5344CB8AC3E}">
        <p14:creationId xmlns:p14="http://schemas.microsoft.com/office/powerpoint/2010/main" val="391472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6D64F5B3-28F5-3B46-A725-0B3AB539FFC2}"/>
              </a:ext>
            </a:extLst>
          </p:cNvPr>
          <p:cNvSpPr txBox="1">
            <a:spLocks/>
          </p:cNvSpPr>
          <p:nvPr/>
        </p:nvSpPr>
        <p:spPr>
          <a:xfrm>
            <a:off x="7842952" y="2888084"/>
            <a:ext cx="3428733" cy="1990846"/>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150445"/>
            <a:ext cx="12192000" cy="1204248"/>
          </a:xfrm>
        </p:spPr>
        <p:txBody>
          <a:bodyPr>
            <a:normAutofit fontScale="90000"/>
          </a:bodyPr>
          <a:lstStyle/>
          <a:p>
            <a:r>
              <a:rPr lang="en-US" sz="3600">
                <a:latin typeface="Optima" panose="02000503060000020004" pitchFamily="2" charset="0"/>
              </a:rPr>
              <a:t>Case Study 11 – SCA</a:t>
            </a:r>
            <a:r>
              <a:rPr lang="en-GB" sz="3600">
                <a:latin typeface="Optima" panose="02000503060000020004" pitchFamily="2" charset="0"/>
              </a:rPr>
              <a:t>DA Safety Integrity Analysis and System Safety Management</a:t>
            </a:r>
            <a:br>
              <a:rPr lang="en-GB"/>
            </a:br>
            <a:endParaRPr lang="en-US">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25</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87255" y="2381588"/>
            <a:ext cx="3765322" cy="3653168"/>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None/>
            </a:pPr>
            <a:r>
              <a:rPr lang="en-GB" sz="1400">
                <a:latin typeface="Optima" panose="02000503060000020004" pitchFamily="2" charset="0"/>
              </a:rPr>
              <a:t>Transport for London (TfL) has earmarked up to £54 million for the installation of new power Supervisory Control and Data Acquisition (SCADA) systems and related communication network.</a:t>
            </a:r>
          </a:p>
          <a:p>
            <a:pPr marL="0" indent="0">
              <a:buNone/>
            </a:pPr>
            <a:r>
              <a:rPr lang="en-GB" sz="1400">
                <a:latin typeface="Optima" panose="02000503060000020004" pitchFamily="2" charset="0"/>
              </a:rPr>
              <a:t>The new system will replace the existing power network control facility, and replace hardware including Remote Terminal Units (RTUs).</a:t>
            </a:r>
          </a:p>
          <a:p>
            <a:pPr marL="0" indent="0">
              <a:buFont typeface="Arial" panose="020B0604020202020204" pitchFamily="34" charset="0"/>
              <a:buNone/>
            </a:pP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a:t>
            </a:r>
            <a:r>
              <a:rPr lang="en-US" err="1">
                <a:solidFill>
                  <a:srgbClr val="143A60"/>
                </a:solidFill>
                <a:latin typeface="Optima" panose="02000503060000020004" pitchFamily="2" charset="0"/>
              </a:rPr>
              <a:t>TfL</a:t>
            </a:r>
            <a:endParaRPr lang="en-US">
              <a:solidFill>
                <a:srgbClr val="143A60"/>
              </a:solidFill>
              <a:latin typeface="Optima" panose="02000503060000020004" pitchFamily="2" charset="0"/>
            </a:endParaRPr>
          </a:p>
          <a:p>
            <a:endParaRPr lang="en-US">
              <a:solidFill>
                <a:srgbClr val="143A60"/>
              </a:solidFill>
              <a:latin typeface="Optima" panose="02000503060000020004" pitchFamily="2" charset="0"/>
            </a:endParaRPr>
          </a:p>
        </p:txBody>
      </p:sp>
      <p:sp>
        <p:nvSpPr>
          <p:cNvPr id="19" name="Vertical Text Placeholder 2">
            <a:extLst>
              <a:ext uri="{FF2B5EF4-FFF2-40B4-BE49-F238E27FC236}">
                <a16:creationId xmlns:a16="http://schemas.microsoft.com/office/drawing/2014/main" id="{DCFA6061-38B0-874F-BCC8-4E322FF2BF6E}"/>
              </a:ext>
            </a:extLst>
          </p:cNvPr>
          <p:cNvSpPr txBox="1">
            <a:spLocks/>
          </p:cNvSpPr>
          <p:nvPr/>
        </p:nvSpPr>
        <p:spPr>
          <a:xfrm rot="16200000">
            <a:off x="3785308" y="2716113"/>
            <a:ext cx="3665857" cy="2884647"/>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None/>
            </a:pPr>
            <a:r>
              <a:rPr lang="en-GB" sz="1400">
                <a:latin typeface="Optima" panose="02000503060000020004" pitchFamily="2" charset="0"/>
              </a:rPr>
              <a:t>Synergy Rail have been commissioned by Network Rail (NR) to support part of System Safety Activities:</a:t>
            </a:r>
          </a:p>
          <a:p>
            <a:r>
              <a:rPr lang="en-GB" sz="1400">
                <a:solidFill>
                  <a:srgbClr val="143A60"/>
                </a:solidFill>
                <a:latin typeface="Optima" panose="02000503060000020004" pitchFamily="2" charset="0"/>
              </a:rPr>
              <a:t>Hazard Identification and Support activities</a:t>
            </a:r>
          </a:p>
          <a:p>
            <a:pPr lvl="0"/>
            <a:r>
              <a:rPr lang="en-GB" sz="1400">
                <a:solidFill>
                  <a:srgbClr val="143A60"/>
                </a:solidFill>
                <a:latin typeface="Optima" panose="02000503060000020004" pitchFamily="2" charset="0"/>
              </a:rPr>
              <a:t>SIL analysis and apportionment</a:t>
            </a:r>
          </a:p>
          <a:p>
            <a:pPr lvl="0"/>
            <a:r>
              <a:rPr lang="en-GB" sz="1400">
                <a:solidFill>
                  <a:srgbClr val="143A60"/>
                </a:solidFill>
                <a:latin typeface="Optima" panose="02000503060000020004" pitchFamily="2" charset="0"/>
              </a:rPr>
              <a:t>Produce the Engineering Safety Management Plan</a:t>
            </a:r>
          </a:p>
          <a:p>
            <a:endParaRPr lang="en-GB" sz="1400" b="1">
              <a:latin typeface="Optima" panose="02000503060000020004" pitchFamily="2" charset="0"/>
            </a:endParaRPr>
          </a:p>
          <a:p>
            <a:endParaRPr lang="en-GB" sz="1400" b="1">
              <a:latin typeface="Optima" panose="02000503060000020004" pitchFamily="2" charset="0"/>
            </a:endParaRPr>
          </a:p>
          <a:p>
            <a:pPr marL="0" indent="0">
              <a:buFont typeface="Arial" panose="020B0604020202020204" pitchFamily="34" charset="0"/>
              <a:buNone/>
            </a:pPr>
            <a:endParaRPr lang="en-GB" sz="1400" b="1">
              <a:latin typeface="Optima" panose="02000503060000020004" pitchFamily="2" charset="0"/>
            </a:endParaRPr>
          </a:p>
          <a:p>
            <a:pPr marL="0" indent="0">
              <a:buFont typeface="Arial" panose="020B0604020202020204" pitchFamily="34" charset="0"/>
              <a:buNone/>
            </a:pPr>
            <a:endParaRPr lang="en-GB" sz="1400">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3" name="Picture 2">
            <a:extLst>
              <a:ext uri="{FF2B5EF4-FFF2-40B4-BE49-F238E27FC236}">
                <a16:creationId xmlns:a16="http://schemas.microsoft.com/office/drawing/2014/main" id="{2ECA867C-020D-DE44-9F7E-443A93856898}"/>
              </a:ext>
            </a:extLst>
          </p:cNvPr>
          <p:cNvPicPr>
            <a:picLocks noChangeAspect="1"/>
          </p:cNvPicPr>
          <p:nvPr/>
        </p:nvPicPr>
        <p:blipFill>
          <a:blip r:embed="rId2"/>
          <a:stretch>
            <a:fillRect/>
          </a:stretch>
        </p:blipFill>
        <p:spPr>
          <a:xfrm>
            <a:off x="7842952" y="1320256"/>
            <a:ext cx="3049802" cy="1005251"/>
          </a:xfrm>
          <a:prstGeom prst="rect">
            <a:avLst/>
          </a:prstGeom>
        </p:spPr>
      </p:pic>
      <p:pic>
        <p:nvPicPr>
          <p:cNvPr id="4" name="Picture 3">
            <a:extLst>
              <a:ext uri="{FF2B5EF4-FFF2-40B4-BE49-F238E27FC236}">
                <a16:creationId xmlns:a16="http://schemas.microsoft.com/office/drawing/2014/main" id="{C5E24302-0BD1-B64D-9BEB-6601E49FEA80}"/>
              </a:ext>
            </a:extLst>
          </p:cNvPr>
          <p:cNvPicPr>
            <a:picLocks noChangeAspect="1"/>
          </p:cNvPicPr>
          <p:nvPr/>
        </p:nvPicPr>
        <p:blipFill>
          <a:blip r:embed="rId3"/>
          <a:stretch>
            <a:fillRect/>
          </a:stretch>
        </p:blipFill>
        <p:spPr>
          <a:xfrm>
            <a:off x="8140500" y="3073279"/>
            <a:ext cx="2874606" cy="1551008"/>
          </a:xfrm>
          <a:prstGeom prst="rect">
            <a:avLst/>
          </a:prstGeom>
          <a:ln>
            <a:noFill/>
          </a:ln>
          <a:effectLst>
            <a:softEdge rad="112500"/>
          </a:effectLst>
        </p:spPr>
      </p:pic>
    </p:spTree>
    <p:extLst>
      <p:ext uri="{BB962C8B-B14F-4D97-AF65-F5344CB8AC3E}">
        <p14:creationId xmlns:p14="http://schemas.microsoft.com/office/powerpoint/2010/main" val="366973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505896"/>
            <a:ext cx="12192000" cy="1204248"/>
          </a:xfrm>
        </p:spPr>
        <p:txBody>
          <a:bodyPr>
            <a:noAutofit/>
          </a:bodyPr>
          <a:lstStyle/>
          <a:p>
            <a:r>
              <a:rPr lang="en-US">
                <a:latin typeface="Optima" panose="02000503060000020004" pitchFamily="2" charset="0"/>
              </a:rPr>
              <a:t>Case Study 12 – </a:t>
            </a:r>
            <a:r>
              <a:rPr lang="en-GB">
                <a:latin typeface="Optima" panose="02000503060000020004" pitchFamily="2" charset="0"/>
              </a:rPr>
              <a:t>Bid Support – NR</a:t>
            </a:r>
            <a:r>
              <a:rPr lang="en-US">
                <a:latin typeface="Optima" panose="02000503060000020004" pitchFamily="2" charset="0"/>
              </a:rPr>
              <a:t> Southern IP SMD Framework</a:t>
            </a:r>
            <a:br>
              <a:rPr lang="en-GB">
                <a:latin typeface="Optima" panose="02000503060000020004" pitchFamily="2" charset="0"/>
              </a:rPr>
            </a:br>
            <a:br>
              <a:rPr lang="en-GB">
                <a:latin typeface="Optima" panose="02000503060000020004" pitchFamily="2" charset="0"/>
              </a:rPr>
            </a:br>
            <a:endParaRPr lang="en-US">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26</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0684" y="2499528"/>
            <a:ext cx="3765322" cy="3417288"/>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None/>
            </a:pPr>
            <a:r>
              <a:rPr lang="en-GB" sz="1400">
                <a:latin typeface="Optima" panose="02000503060000020004" pitchFamily="2" charset="0"/>
              </a:rPr>
              <a:t>Synergy Rail Ltd was contracted here by a SKANSKA Consortium to support them with the input to their bid for an Infrastructure Renewals Framework for System Assurance Elements</a:t>
            </a:r>
            <a:endParaRPr lang="en-GB" sz="1400" b="1">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SKANSKA</a:t>
            </a:r>
          </a:p>
          <a:p>
            <a:endParaRPr lang="en-US">
              <a:solidFill>
                <a:srgbClr val="143A60"/>
              </a:solidFill>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pic>
        <p:nvPicPr>
          <p:cNvPr id="5" name="Picture 4">
            <a:extLst>
              <a:ext uri="{FF2B5EF4-FFF2-40B4-BE49-F238E27FC236}">
                <a16:creationId xmlns:a16="http://schemas.microsoft.com/office/drawing/2014/main" id="{0F5D6738-BAFA-0240-879E-C4F037E1B95A}"/>
              </a:ext>
            </a:extLst>
          </p:cNvPr>
          <p:cNvPicPr>
            <a:picLocks noChangeAspect="1"/>
          </p:cNvPicPr>
          <p:nvPr/>
        </p:nvPicPr>
        <p:blipFill>
          <a:blip r:embed="rId2"/>
          <a:stretch>
            <a:fillRect/>
          </a:stretch>
        </p:blipFill>
        <p:spPr>
          <a:xfrm>
            <a:off x="7996828" y="1177675"/>
            <a:ext cx="3569599" cy="1919785"/>
          </a:xfrm>
          <a:prstGeom prst="rect">
            <a:avLst/>
          </a:prstGeom>
        </p:spPr>
      </p:pic>
      <p:sp>
        <p:nvSpPr>
          <p:cNvPr id="13" name="Vertical Text Placeholder 2">
            <a:extLst>
              <a:ext uri="{FF2B5EF4-FFF2-40B4-BE49-F238E27FC236}">
                <a16:creationId xmlns:a16="http://schemas.microsoft.com/office/drawing/2014/main" id="{7478D398-178B-CF4B-A974-E13EF127160B}"/>
              </a:ext>
            </a:extLst>
          </p:cNvPr>
          <p:cNvSpPr txBox="1">
            <a:spLocks/>
          </p:cNvSpPr>
          <p:nvPr/>
        </p:nvSpPr>
        <p:spPr>
          <a:xfrm rot="16200000">
            <a:off x="3653475" y="2232658"/>
            <a:ext cx="3665857" cy="3851562"/>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None/>
            </a:pPr>
            <a:r>
              <a:rPr lang="en-US" sz="1400">
                <a:latin typeface="Optima" panose="02000503060000020004" pitchFamily="2" charset="0"/>
              </a:rPr>
              <a:t>Synergy Rail Ltd having had significant experience in responding to recent NR ITTs, and having successfully secured a place on the NR Management Consultancy Framework, contributed significantly to you’re the Client’s ITT response. </a:t>
            </a:r>
            <a:endParaRPr lang="en-GB" sz="1400" b="1">
              <a:latin typeface="Optima" panose="02000503060000020004" pitchFamily="2" charset="0"/>
            </a:endParaRPr>
          </a:p>
          <a:p>
            <a:endParaRPr lang="en-GB" sz="1400" b="1">
              <a:latin typeface="Optima" panose="02000503060000020004" pitchFamily="2" charset="0"/>
            </a:endParaRPr>
          </a:p>
          <a:p>
            <a:pPr marL="0" indent="0">
              <a:buFont typeface="Arial" panose="020B0604020202020204" pitchFamily="34" charset="0"/>
              <a:buNone/>
            </a:pPr>
            <a:endParaRPr lang="en-GB" sz="1400" b="1">
              <a:latin typeface="Optima" panose="02000503060000020004" pitchFamily="2" charset="0"/>
            </a:endParaRPr>
          </a:p>
          <a:p>
            <a:pPr marL="0" indent="0">
              <a:buFont typeface="Arial" panose="020B0604020202020204" pitchFamily="34" charset="0"/>
              <a:buNone/>
            </a:pPr>
            <a:endParaRPr lang="en-GB" sz="1400">
              <a:latin typeface="Optima" panose="02000503060000020004" pitchFamily="2" charset="0"/>
            </a:endParaRPr>
          </a:p>
        </p:txBody>
      </p:sp>
    </p:spTree>
    <p:extLst>
      <p:ext uri="{BB962C8B-B14F-4D97-AF65-F5344CB8AC3E}">
        <p14:creationId xmlns:p14="http://schemas.microsoft.com/office/powerpoint/2010/main" val="100868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C93F61D8-D56B-DB42-A077-AF295335B369}"/>
              </a:ext>
            </a:extLst>
          </p:cNvPr>
          <p:cNvSpPr txBox="1">
            <a:spLocks/>
          </p:cNvSpPr>
          <p:nvPr/>
        </p:nvSpPr>
        <p:spPr>
          <a:xfrm>
            <a:off x="7547901" y="2688997"/>
            <a:ext cx="4136165" cy="3302371"/>
          </a:xfrm>
          <a:prstGeom prst="roundRect">
            <a:avLst/>
          </a:prstGeom>
          <a:solidFill>
            <a:srgbClr val="143A60"/>
          </a:solidFill>
        </p:spPr>
        <p:txBody>
          <a:bodyP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1200" b="1">
              <a:solidFill>
                <a:srgbClr val="D9E4E4"/>
              </a:solidFill>
              <a:latin typeface="Optima" panose="02000503060000020004" pitchFamily="2" charset="0"/>
            </a:endParaRPr>
          </a:p>
        </p:txBody>
      </p:sp>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419516"/>
            <a:ext cx="12192000" cy="1799036"/>
          </a:xfrm>
        </p:spPr>
        <p:txBody>
          <a:bodyPr>
            <a:noAutofit/>
          </a:bodyPr>
          <a:lstStyle/>
          <a:p>
            <a:r>
              <a:rPr lang="en-US">
                <a:latin typeface="Optima" panose="02000503060000020004" pitchFamily="2" charset="0"/>
              </a:rPr>
              <a:t>Case Study 13 – </a:t>
            </a:r>
            <a:r>
              <a:rPr lang="en-GB">
                <a:latin typeface="Optima" panose="02000503060000020004" pitchFamily="2" charset="0"/>
              </a:rPr>
              <a:t>Bid Support – Abellio Traffic Management Concept of Operation</a:t>
            </a:r>
            <a:br>
              <a:rPr lang="en-GB" sz="3000"/>
            </a:br>
            <a:br>
              <a:rPr lang="en-GB" sz="3000">
                <a:latin typeface="Optima" panose="02000503060000020004" pitchFamily="2" charset="0"/>
              </a:rPr>
            </a:br>
            <a:br>
              <a:rPr lang="en-GB" sz="3000">
                <a:latin typeface="Optima" panose="02000503060000020004" pitchFamily="2" charset="0"/>
              </a:rPr>
            </a:br>
            <a:endParaRPr lang="en-US" sz="3000">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27</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0684" y="2499528"/>
            <a:ext cx="3765322" cy="3417288"/>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None/>
            </a:pPr>
            <a:r>
              <a:rPr lang="en-US" sz="1400">
                <a:latin typeface="Optima" panose="02000503060000020004" pitchFamily="2" charset="0"/>
              </a:rPr>
              <a:t>Contracted by Abellio to support them on their Bid for East Midlands Franchise by developing a proposal for a Traffic Management System that would be procured and operated by the Train Operating Company. </a:t>
            </a:r>
            <a:endParaRPr lang="en-GB" sz="1400">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Abellio </a:t>
            </a:r>
          </a:p>
          <a:p>
            <a:endParaRPr lang="en-US">
              <a:solidFill>
                <a:srgbClr val="143A60"/>
              </a:solidFill>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sp>
        <p:nvSpPr>
          <p:cNvPr id="13" name="Vertical Text Placeholder 2">
            <a:extLst>
              <a:ext uri="{FF2B5EF4-FFF2-40B4-BE49-F238E27FC236}">
                <a16:creationId xmlns:a16="http://schemas.microsoft.com/office/drawing/2014/main" id="{7478D398-178B-CF4B-A974-E13EF127160B}"/>
              </a:ext>
            </a:extLst>
          </p:cNvPr>
          <p:cNvSpPr txBox="1">
            <a:spLocks/>
          </p:cNvSpPr>
          <p:nvPr/>
        </p:nvSpPr>
        <p:spPr>
          <a:xfrm rot="16200000">
            <a:off x="3653475" y="2232658"/>
            <a:ext cx="3665857" cy="3851562"/>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None/>
            </a:pPr>
            <a:r>
              <a:rPr lang="en-US" sz="1400">
                <a:latin typeface="Optima" panose="02000503060000020004" pitchFamily="2" charset="0"/>
              </a:rPr>
              <a:t>Synergy Rail Ltd having had significant experience in responding to recent NR ITTs,, contributed significantly to you’re the Client’s ITT response. </a:t>
            </a:r>
            <a:endParaRPr lang="en-GB" sz="1400" b="1">
              <a:latin typeface="Optima" panose="02000503060000020004" pitchFamily="2" charset="0"/>
            </a:endParaRPr>
          </a:p>
          <a:p>
            <a:pPr marL="0" indent="0">
              <a:buNone/>
            </a:pPr>
            <a:r>
              <a:rPr lang="en-GB" sz="1400" b="1">
                <a:latin typeface="Optima" panose="02000503060000020004" pitchFamily="2" charset="0"/>
              </a:rPr>
              <a:t>A</a:t>
            </a:r>
            <a:r>
              <a:rPr lang="en-US" sz="1400">
                <a:latin typeface="Optima" panose="02000503060000020004" pitchFamily="2" charset="0"/>
              </a:rPr>
              <a:t> Concept of Operation was  also produced in conjunction with the Client to aid this ITT.</a:t>
            </a:r>
            <a:endParaRPr lang="en-GB" sz="1400">
              <a:latin typeface="Optima" panose="02000503060000020004" pitchFamily="2" charset="0"/>
            </a:endParaRPr>
          </a:p>
        </p:txBody>
      </p:sp>
      <p:sp>
        <p:nvSpPr>
          <p:cNvPr id="3" name="Rectangle 2">
            <a:extLst>
              <a:ext uri="{FF2B5EF4-FFF2-40B4-BE49-F238E27FC236}">
                <a16:creationId xmlns:a16="http://schemas.microsoft.com/office/drawing/2014/main" id="{772115E3-5E6A-E946-82AD-B5E480714835}"/>
              </a:ext>
            </a:extLst>
          </p:cNvPr>
          <p:cNvSpPr>
            <a:spLocks noChangeArrowheads="1"/>
          </p:cNvSpPr>
          <p:nvPr/>
        </p:nvSpPr>
        <p:spPr bwMode="auto">
          <a:xfrm>
            <a:off x="7721666" y="2325509"/>
            <a:ext cx="72373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E3367B4E-E242-ED48-B648-9064F16ADC5D}"/>
              </a:ext>
            </a:extLst>
          </p:cNvPr>
          <p:cNvGraphicFramePr>
            <a:graphicFrameLocks noChangeAspect="1"/>
          </p:cNvGraphicFramePr>
          <p:nvPr>
            <p:extLst>
              <p:ext uri="{D42A27DB-BD31-4B8C-83A1-F6EECF244321}">
                <p14:modId xmlns:p14="http://schemas.microsoft.com/office/powerpoint/2010/main" val="844786741"/>
              </p:ext>
            </p:extLst>
          </p:nvPr>
        </p:nvGraphicFramePr>
        <p:xfrm>
          <a:off x="7721666" y="2795955"/>
          <a:ext cx="3962400" cy="2743200"/>
        </p:xfrm>
        <a:graphic>
          <a:graphicData uri="http://schemas.openxmlformats.org/presentationml/2006/ole">
            <mc:AlternateContent xmlns:mc="http://schemas.openxmlformats.org/markup-compatibility/2006">
              <mc:Choice xmlns:v="urn:schemas-microsoft-com:vml" Requires="v">
                <p:oleObj r:id="rId2" imgW="7721600" imgH="5346700" progId="Visio.Drawing.11">
                  <p:embed/>
                </p:oleObj>
              </mc:Choice>
              <mc:Fallback>
                <p:oleObj r:id="rId2" imgW="7721600" imgH="5346700" progId="Visio.Drawing.11">
                  <p:embed/>
                  <p:pic>
                    <p:nvPicPr>
                      <p:cNvPr id="4" name="Object 3">
                        <a:extLst>
                          <a:ext uri="{FF2B5EF4-FFF2-40B4-BE49-F238E27FC236}">
                            <a16:creationId xmlns:a16="http://schemas.microsoft.com/office/drawing/2014/main" id="{E3367B4E-E242-ED48-B648-9064F16AD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66" y="2795955"/>
                        <a:ext cx="3962400" cy="2743200"/>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25A9D2EF-43C6-7C44-9D4E-EF27D499A5B2}"/>
              </a:ext>
            </a:extLst>
          </p:cNvPr>
          <p:cNvPicPr>
            <a:picLocks noChangeAspect="1"/>
          </p:cNvPicPr>
          <p:nvPr/>
        </p:nvPicPr>
        <p:blipFill>
          <a:blip r:embed="rId4"/>
          <a:stretch>
            <a:fillRect/>
          </a:stretch>
        </p:blipFill>
        <p:spPr>
          <a:xfrm>
            <a:off x="7980561" y="1251954"/>
            <a:ext cx="3270844" cy="817711"/>
          </a:xfrm>
          <a:prstGeom prst="rect">
            <a:avLst/>
          </a:prstGeom>
        </p:spPr>
      </p:pic>
    </p:spTree>
    <p:extLst>
      <p:ext uri="{BB962C8B-B14F-4D97-AF65-F5344CB8AC3E}">
        <p14:creationId xmlns:p14="http://schemas.microsoft.com/office/powerpoint/2010/main" val="3187381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419516"/>
            <a:ext cx="12192000" cy="1799036"/>
          </a:xfrm>
        </p:spPr>
        <p:txBody>
          <a:bodyPr>
            <a:noAutofit/>
          </a:bodyPr>
          <a:lstStyle/>
          <a:p>
            <a:r>
              <a:rPr lang="en-US" sz="3000">
                <a:latin typeface="Optima" panose="02000503060000020004" pitchFamily="2" charset="0"/>
              </a:rPr>
              <a:t>Case Study 14 – </a:t>
            </a:r>
            <a:r>
              <a:rPr lang="en-GB">
                <a:latin typeface="Optima" panose="02000503060000020004" pitchFamily="2" charset="0"/>
              </a:rPr>
              <a:t>North West Electrification Programme and Enhancement Projects</a:t>
            </a:r>
            <a:br>
              <a:rPr lang="en-GB">
                <a:latin typeface="Optima" panose="02000503060000020004" pitchFamily="2" charset="0"/>
              </a:rPr>
            </a:br>
            <a:br>
              <a:rPr lang="en-GB" sz="3000">
                <a:latin typeface="Optima" panose="02000503060000020004" pitchFamily="2" charset="0"/>
              </a:rPr>
            </a:br>
            <a:br>
              <a:rPr lang="en-GB" sz="3000">
                <a:latin typeface="Optima" panose="02000503060000020004" pitchFamily="2" charset="0"/>
              </a:rPr>
            </a:br>
            <a:endParaRPr lang="en-US" sz="3000">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28</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391551" y="1939111"/>
            <a:ext cx="3765322" cy="4364273"/>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None/>
            </a:pPr>
            <a:r>
              <a:rPr lang="en-US" sz="1400">
                <a:latin typeface="Optima" panose="02000503060000020004" pitchFamily="2" charset="0"/>
              </a:rPr>
              <a:t>Contracted by Abellio to support them on their Bid for East Midlands Franchise by developing a proposal for a Traffic Management System that would be procured and operated by the Train Operating Company. </a:t>
            </a:r>
            <a:endParaRPr lang="en-GB" sz="1400">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Network Rail </a:t>
            </a:r>
          </a:p>
          <a:p>
            <a:endParaRPr lang="en-US">
              <a:solidFill>
                <a:srgbClr val="143A60"/>
              </a:solidFill>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sp>
        <p:nvSpPr>
          <p:cNvPr id="13" name="Vertical Text Placeholder 2">
            <a:extLst>
              <a:ext uri="{FF2B5EF4-FFF2-40B4-BE49-F238E27FC236}">
                <a16:creationId xmlns:a16="http://schemas.microsoft.com/office/drawing/2014/main" id="{7478D398-178B-CF4B-A974-E13EF127160B}"/>
              </a:ext>
            </a:extLst>
          </p:cNvPr>
          <p:cNvSpPr txBox="1">
            <a:spLocks/>
          </p:cNvSpPr>
          <p:nvPr/>
        </p:nvSpPr>
        <p:spPr>
          <a:xfrm rot="16200000">
            <a:off x="6170290" y="1324774"/>
            <a:ext cx="4488317" cy="6235416"/>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None/>
            </a:pPr>
            <a:r>
              <a:rPr lang="en-US" sz="1400">
                <a:latin typeface="Optima" panose="02000503060000020004" pitchFamily="2" charset="0"/>
              </a:rPr>
              <a:t>Synergy Rail Ltd </a:t>
            </a:r>
            <a:r>
              <a:rPr lang="en-GB" sz="1400">
                <a:latin typeface="Optima" panose="02000503060000020004" pitchFamily="2" charset="0"/>
              </a:rPr>
              <a:t>provided Interoperability and CSM Support for North West Electrification and Enhancements. We achieved this by participating in two roles:</a:t>
            </a:r>
          </a:p>
          <a:p>
            <a:r>
              <a:rPr lang="en-GB" sz="1400">
                <a:solidFill>
                  <a:srgbClr val="143A60"/>
                </a:solidFill>
                <a:latin typeface="Optima" panose="02000503060000020004" pitchFamily="2" charset="0"/>
              </a:rPr>
              <a:t>Functional Lead for System Safety throughout the NR Infrastructure Projects Northern Programmes (IPNP) portfolio </a:t>
            </a:r>
          </a:p>
          <a:p>
            <a:r>
              <a:rPr lang="en-GB" sz="1400">
                <a:solidFill>
                  <a:srgbClr val="143A60"/>
                </a:solidFill>
                <a:latin typeface="Optima" panose="02000503060000020004" pitchFamily="2" charset="0"/>
              </a:rPr>
              <a:t> Provide direct System Safety lead and services to the IPNP Enhancements portfolio including:</a:t>
            </a:r>
          </a:p>
          <a:p>
            <a:pPr lvl="1"/>
            <a:r>
              <a:rPr lang="en-GB" sz="1400">
                <a:solidFill>
                  <a:srgbClr val="143A60"/>
                </a:solidFill>
                <a:latin typeface="Optima" panose="02000503060000020004" pitchFamily="2" charset="0"/>
              </a:rPr>
              <a:t>Production of all Safety Documentation</a:t>
            </a:r>
          </a:p>
          <a:p>
            <a:pPr lvl="1"/>
            <a:r>
              <a:rPr lang="en-GB" sz="1400">
                <a:solidFill>
                  <a:srgbClr val="143A60"/>
                </a:solidFill>
                <a:latin typeface="Optima" panose="02000503060000020004" pitchFamily="2" charset="0"/>
              </a:rPr>
              <a:t>Hazard Management Activities (Meeting, Workshops and Recording)</a:t>
            </a:r>
          </a:p>
          <a:p>
            <a:pPr lvl="1"/>
            <a:r>
              <a:rPr lang="en-GB" sz="1400">
                <a:solidFill>
                  <a:srgbClr val="143A60"/>
                </a:solidFill>
                <a:latin typeface="Optima" panose="02000503060000020004" pitchFamily="2" charset="0"/>
              </a:rPr>
              <a:t>Safety Justification Reports</a:t>
            </a:r>
          </a:p>
          <a:p>
            <a:pPr lvl="1"/>
            <a:r>
              <a:rPr lang="en-GB" sz="1400">
                <a:solidFill>
                  <a:srgbClr val="143A60"/>
                </a:solidFill>
                <a:latin typeface="Optima" panose="02000503060000020004" pitchFamily="2" charset="0"/>
              </a:rPr>
              <a:t>System Review Panel</a:t>
            </a:r>
          </a:p>
          <a:p>
            <a:pPr lvl="1"/>
            <a:r>
              <a:rPr lang="en-GB" sz="1400">
                <a:solidFill>
                  <a:srgbClr val="143A60"/>
                </a:solidFill>
                <a:latin typeface="Optima" panose="02000503060000020004" pitchFamily="2" charset="0"/>
              </a:rPr>
              <a:t>1210 Risk Assessments (bridges and platforms)</a:t>
            </a:r>
          </a:p>
          <a:p>
            <a:pPr lvl="1"/>
            <a:r>
              <a:rPr lang="en-GB" sz="1400">
                <a:solidFill>
                  <a:srgbClr val="143A60"/>
                </a:solidFill>
                <a:latin typeface="Optima" panose="02000503060000020004" pitchFamily="2" charset="0"/>
              </a:rPr>
              <a:t> Interoperability assessment </a:t>
            </a:r>
          </a:p>
          <a:p>
            <a:pPr lvl="1"/>
            <a:r>
              <a:rPr lang="en-GB" sz="1400">
                <a:solidFill>
                  <a:srgbClr val="143A60"/>
                </a:solidFill>
                <a:latin typeface="Optima" panose="02000503060000020004" pitchFamily="2" charset="0"/>
              </a:rPr>
              <a:t>Liaise with the Independent Assessment Bodies (</a:t>
            </a:r>
            <a:r>
              <a:rPr lang="en-GB" sz="1400" err="1">
                <a:solidFill>
                  <a:srgbClr val="143A60"/>
                </a:solidFill>
                <a:latin typeface="Optima" panose="02000503060000020004" pitchFamily="2" charset="0"/>
              </a:rPr>
              <a:t>AsBo</a:t>
            </a:r>
            <a:r>
              <a:rPr lang="en-GB" sz="1400">
                <a:solidFill>
                  <a:srgbClr val="143A60"/>
                </a:solidFill>
                <a:latin typeface="Optima" panose="02000503060000020004" pitchFamily="2" charset="0"/>
              </a:rPr>
              <a:t>, </a:t>
            </a:r>
            <a:r>
              <a:rPr lang="en-GB" sz="1400" err="1">
                <a:solidFill>
                  <a:srgbClr val="143A60"/>
                </a:solidFill>
                <a:latin typeface="Optima" panose="02000503060000020004" pitchFamily="2" charset="0"/>
              </a:rPr>
              <a:t>NoBo</a:t>
            </a:r>
            <a:r>
              <a:rPr lang="en-GB" sz="1400">
                <a:solidFill>
                  <a:srgbClr val="143A60"/>
                </a:solidFill>
                <a:latin typeface="Optima" panose="02000503060000020004" pitchFamily="2" charset="0"/>
              </a:rPr>
              <a:t>, ISA etc.</a:t>
            </a:r>
          </a:p>
          <a:p>
            <a:endParaRPr lang="en-GB" sz="1400">
              <a:latin typeface="Optima" panose="02000503060000020004" pitchFamily="2" charset="0"/>
            </a:endParaRPr>
          </a:p>
          <a:p>
            <a:endParaRPr lang="en-GB" sz="1400">
              <a:latin typeface="Optima" panose="02000503060000020004" pitchFamily="2" charset="0"/>
            </a:endParaRPr>
          </a:p>
          <a:p>
            <a:r>
              <a:rPr lang="en-US" sz="1400">
                <a:latin typeface="Optima" panose="02000503060000020004" pitchFamily="2" charset="0"/>
              </a:rPr>
              <a:t>.</a:t>
            </a:r>
            <a:endParaRPr lang="en-GB" sz="1400">
              <a:latin typeface="Optima" panose="02000503060000020004" pitchFamily="2" charset="0"/>
            </a:endParaRPr>
          </a:p>
        </p:txBody>
      </p:sp>
      <p:sp>
        <p:nvSpPr>
          <p:cNvPr id="3" name="Rectangle 2">
            <a:extLst>
              <a:ext uri="{FF2B5EF4-FFF2-40B4-BE49-F238E27FC236}">
                <a16:creationId xmlns:a16="http://schemas.microsoft.com/office/drawing/2014/main" id="{772115E3-5E6A-E946-82AD-B5E480714835}"/>
              </a:ext>
            </a:extLst>
          </p:cNvPr>
          <p:cNvSpPr>
            <a:spLocks noChangeArrowheads="1"/>
          </p:cNvSpPr>
          <p:nvPr/>
        </p:nvSpPr>
        <p:spPr bwMode="auto">
          <a:xfrm>
            <a:off x="7721666" y="2325509"/>
            <a:ext cx="72373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0" name="Picture 2" descr="page35image9970416">
            <a:extLst>
              <a:ext uri="{FF2B5EF4-FFF2-40B4-BE49-F238E27FC236}">
                <a16:creationId xmlns:a16="http://schemas.microsoft.com/office/drawing/2014/main" id="{07921892-6218-6348-9DB9-7AC3EFB3B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228600"/>
            <a:ext cx="1943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35image5769872">
            <a:extLst>
              <a:ext uri="{FF2B5EF4-FFF2-40B4-BE49-F238E27FC236}">
                <a16:creationId xmlns:a16="http://schemas.microsoft.com/office/drawing/2014/main" id="{FD16FC63-86BA-FE4A-8559-47889B082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228600"/>
            <a:ext cx="4076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orange logo&#10;&#10;Description automatically generated">
            <a:extLst>
              <a:ext uri="{FF2B5EF4-FFF2-40B4-BE49-F238E27FC236}">
                <a16:creationId xmlns:a16="http://schemas.microsoft.com/office/drawing/2014/main" id="{E453EDC4-9B9E-B0B2-BEEC-AF18B207431C}"/>
              </a:ext>
            </a:extLst>
          </p:cNvPr>
          <p:cNvPicPr>
            <a:picLocks noChangeAspect="1"/>
          </p:cNvPicPr>
          <p:nvPr/>
        </p:nvPicPr>
        <p:blipFill>
          <a:blip r:embed="rId4"/>
          <a:stretch>
            <a:fillRect/>
          </a:stretch>
        </p:blipFill>
        <p:spPr>
          <a:xfrm>
            <a:off x="8922300" y="1275533"/>
            <a:ext cx="2774516" cy="922790"/>
          </a:xfrm>
          <a:prstGeom prst="rect">
            <a:avLst/>
          </a:prstGeom>
        </p:spPr>
      </p:pic>
    </p:spTree>
    <p:extLst>
      <p:ext uri="{BB962C8B-B14F-4D97-AF65-F5344CB8AC3E}">
        <p14:creationId xmlns:p14="http://schemas.microsoft.com/office/powerpoint/2010/main" val="146114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643-7A91-4DF8-A7B1-B57A95B3E49A}"/>
              </a:ext>
            </a:extLst>
          </p:cNvPr>
          <p:cNvSpPr>
            <a:spLocks noGrp="1"/>
          </p:cNvSpPr>
          <p:nvPr>
            <p:ph type="title"/>
          </p:nvPr>
        </p:nvSpPr>
        <p:spPr>
          <a:xfrm>
            <a:off x="0" y="810626"/>
            <a:ext cx="12192000" cy="1799036"/>
          </a:xfrm>
        </p:spPr>
        <p:txBody>
          <a:bodyPr>
            <a:noAutofit/>
          </a:bodyPr>
          <a:lstStyle/>
          <a:p>
            <a:r>
              <a:rPr lang="en-US" sz="3000">
                <a:latin typeface="Optima"/>
              </a:rPr>
              <a:t>Case Study 15 – </a:t>
            </a:r>
            <a:r>
              <a:rPr lang="en-GB">
                <a:latin typeface="Optima"/>
              </a:rPr>
              <a:t>Neasden Depot  </a:t>
            </a:r>
            <a:r>
              <a:rPr lang="en-GB" err="1">
                <a:latin typeface="Optima"/>
              </a:rPr>
              <a:t>AzLM</a:t>
            </a:r>
            <a:r>
              <a:rPr lang="en-GB">
                <a:latin typeface="Optima"/>
              </a:rPr>
              <a:t> Axle Counter Mis-counts Investigation</a:t>
            </a:r>
            <a:br>
              <a:rPr lang="en-GB">
                <a:latin typeface="Optima" panose="02000503060000020004" pitchFamily="2" charset="0"/>
              </a:rPr>
            </a:br>
            <a:br>
              <a:rPr lang="en-GB">
                <a:latin typeface="Optima" panose="02000503060000020004" pitchFamily="2" charset="0"/>
              </a:rPr>
            </a:br>
            <a:br>
              <a:rPr lang="en-GB" sz="3000">
                <a:latin typeface="Optima" panose="02000503060000020004" pitchFamily="2" charset="0"/>
              </a:rPr>
            </a:br>
            <a:br>
              <a:rPr lang="en-GB" sz="3000">
                <a:latin typeface="Optima" panose="02000503060000020004" pitchFamily="2" charset="0"/>
              </a:rPr>
            </a:br>
            <a:endParaRPr lang="en-US" sz="3000">
              <a:solidFill>
                <a:srgbClr val="143A60"/>
              </a:solidFill>
              <a:latin typeface="Optima" panose="02000503060000020004" pitchFamily="2" charset="0"/>
            </a:endParaRPr>
          </a:p>
        </p:txBody>
      </p:sp>
      <p:sp>
        <p:nvSpPr>
          <p:cNvPr id="16" name="Slide Number Placeholder 3">
            <a:extLst>
              <a:ext uri="{FF2B5EF4-FFF2-40B4-BE49-F238E27FC236}">
                <a16:creationId xmlns:a16="http://schemas.microsoft.com/office/drawing/2014/main" id="{AB96CDF9-01F0-4A42-BA11-D86B77BFFD02}"/>
              </a:ext>
            </a:extLst>
          </p:cNvPr>
          <p:cNvSpPr txBox="1">
            <a:spLocks/>
          </p:cNvSpPr>
          <p:nvPr/>
        </p:nvSpPr>
        <p:spPr>
          <a:xfrm>
            <a:off x="10709710" y="6412321"/>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latin typeface="Optima" panose="02000503060000020004" pitchFamily="2" charset="0"/>
              </a:rPr>
              <a:pPr algn="r"/>
              <a:t>29</a:t>
            </a:fld>
            <a:endParaRPr lang="en-US" sz="1200" b="1">
              <a:latin typeface="Optima" panose="02000503060000020004" pitchFamily="2" charset="0"/>
            </a:endParaRPr>
          </a:p>
        </p:txBody>
      </p:sp>
      <p:sp>
        <p:nvSpPr>
          <p:cNvPr id="12" name="Vertical Text Placeholder 2">
            <a:extLst>
              <a:ext uri="{FF2B5EF4-FFF2-40B4-BE49-F238E27FC236}">
                <a16:creationId xmlns:a16="http://schemas.microsoft.com/office/drawing/2014/main" id="{B8537817-EEC2-9348-9181-923C822BC26C}"/>
              </a:ext>
            </a:extLst>
          </p:cNvPr>
          <p:cNvSpPr txBox="1">
            <a:spLocks/>
          </p:cNvSpPr>
          <p:nvPr/>
        </p:nvSpPr>
        <p:spPr>
          <a:xfrm rot="16200000">
            <a:off x="442808" y="2026035"/>
            <a:ext cx="3765322" cy="4364273"/>
          </a:xfrm>
          <a:prstGeom prst="rect">
            <a:avLst/>
          </a:prstGeom>
        </p:spPr>
        <p:txBody>
          <a:bodyPr vert="ve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PROJECT OVERVIEW</a:t>
            </a:r>
          </a:p>
          <a:p>
            <a:pPr marL="0" indent="0">
              <a:buFont typeface="Arial" panose="020B0604020202020204" pitchFamily="34" charset="0"/>
              <a:buNone/>
            </a:pPr>
            <a:r>
              <a:rPr lang="en-GB" sz="1400">
                <a:latin typeface="Optima" panose="02000503060000020004" pitchFamily="2" charset="0"/>
              </a:rPr>
              <a:t>The Neasden Depot Signalling Upgrade Project has provided a new Signalling </a:t>
            </a:r>
            <a:r>
              <a:rPr lang="en-GB" sz="1400" err="1">
                <a:latin typeface="Optima" panose="02000503060000020004" pitchFamily="2" charset="0"/>
              </a:rPr>
              <a:t>Locktrac</a:t>
            </a:r>
            <a:r>
              <a:rPr lang="en-GB" sz="1400">
                <a:latin typeface="Optima" panose="02000503060000020004" pitchFamily="2" charset="0"/>
              </a:rPr>
              <a:t> 6172 PMI Control System post Oct 2011. The method of train detection is based on a multi-section axle counter system from Thales (</a:t>
            </a:r>
            <a:r>
              <a:rPr lang="en-GB" sz="1400" err="1">
                <a:latin typeface="Optima" panose="02000503060000020004" pitchFamily="2" charset="0"/>
              </a:rPr>
              <a:t>AzLM</a:t>
            </a:r>
            <a:r>
              <a:rPr lang="en-GB" sz="1400">
                <a:latin typeface="Optima" panose="02000503060000020004" pitchFamily="2" charset="0"/>
              </a:rPr>
              <a:t>). </a:t>
            </a:r>
          </a:p>
          <a:p>
            <a:pPr marL="0" indent="0">
              <a:buNone/>
            </a:pPr>
            <a:r>
              <a:rPr lang="en-GB" sz="1400">
                <a:latin typeface="Optima" panose="02000503060000020004" pitchFamily="2" charset="0"/>
              </a:rPr>
              <a:t>in February 2013 a number of instances instance of multiple disturbed Axle counter blocks due to a passage of a train were experienced.</a:t>
            </a:r>
          </a:p>
          <a:p>
            <a:pPr marL="0" indent="0">
              <a:buNone/>
            </a:pPr>
            <a:r>
              <a:rPr lang="en-GB" sz="1400">
                <a:latin typeface="Optima" panose="02000503060000020004" pitchFamily="2" charset="0"/>
              </a:rPr>
              <a:t>Following up on a previous investigation, The business has requested a further investigation to identify the route cause as the inability to berth 96115 at Neasden Depot is having an impact and also keen to understand whether there is an underlying condition that could cause wider problems with the rest of the fleet.</a:t>
            </a:r>
          </a:p>
          <a:p>
            <a:pPr marL="0" indent="0">
              <a:buFont typeface="Arial" panose="020B0604020202020204" pitchFamily="34" charset="0"/>
              <a:buNone/>
            </a:pPr>
            <a:endParaRPr lang="en-GB" sz="1400">
              <a:latin typeface="Optima" panose="02000503060000020004" pitchFamily="2" charset="0"/>
            </a:endParaRPr>
          </a:p>
          <a:p>
            <a:pPr marL="0" indent="0">
              <a:buNone/>
            </a:pPr>
            <a:endParaRPr lang="en-GB" sz="1400">
              <a:latin typeface="Optima" panose="02000503060000020004" pitchFamily="2" charset="0"/>
            </a:endParaRPr>
          </a:p>
        </p:txBody>
      </p:sp>
      <p:sp>
        <p:nvSpPr>
          <p:cNvPr id="18" name="Vertical Text Placeholder 5">
            <a:extLst>
              <a:ext uri="{FF2B5EF4-FFF2-40B4-BE49-F238E27FC236}">
                <a16:creationId xmlns:a16="http://schemas.microsoft.com/office/drawing/2014/main" id="{5CDE17B6-67DA-7544-A93B-289DC1487FF2}"/>
              </a:ext>
            </a:extLst>
          </p:cNvPr>
          <p:cNvSpPr txBox="1">
            <a:spLocks/>
          </p:cNvSpPr>
          <p:nvPr/>
        </p:nvSpPr>
        <p:spPr>
          <a:xfrm rot="16200000">
            <a:off x="2860364" y="-1670352"/>
            <a:ext cx="691684" cy="6387739"/>
          </a:xfrm>
          <a:prstGeom prst="rect">
            <a:avLst/>
          </a:prstGeom>
        </p:spPr>
        <p:txBody>
          <a:bodyPr vert="eaVert"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Client: London Underground </a:t>
            </a:r>
          </a:p>
          <a:p>
            <a:endParaRPr lang="en-US">
              <a:solidFill>
                <a:srgbClr val="143A60"/>
              </a:solidFill>
              <a:latin typeface="Optima" panose="02000503060000020004" pitchFamily="2" charset="0"/>
            </a:endParaRPr>
          </a:p>
        </p:txBody>
      </p:sp>
      <p:sp>
        <p:nvSpPr>
          <p:cNvPr id="11" name="Vertical Text Placeholder 5">
            <a:extLst>
              <a:ext uri="{FF2B5EF4-FFF2-40B4-BE49-F238E27FC236}">
                <a16:creationId xmlns:a16="http://schemas.microsoft.com/office/drawing/2014/main" id="{ADC89394-EA4E-2849-9392-F13534FE9413}"/>
              </a:ext>
            </a:extLst>
          </p:cNvPr>
          <p:cNvSpPr txBox="1">
            <a:spLocks/>
          </p:cNvSpPr>
          <p:nvPr/>
        </p:nvSpPr>
        <p:spPr>
          <a:xfrm rot="16200000">
            <a:off x="1141208" y="581273"/>
            <a:ext cx="401448" cy="2659192"/>
          </a:xfrm>
          <a:prstGeom prst="rect">
            <a:avLst/>
          </a:prstGeom>
        </p:spPr>
        <p:txBody>
          <a:bodyPr vert="eaVert"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143A60"/>
                </a:solidFill>
                <a:latin typeface="Optima" panose="02000503060000020004" pitchFamily="2" charset="0"/>
              </a:rPr>
              <a:t>Status: Completed</a:t>
            </a:r>
          </a:p>
          <a:p>
            <a:endParaRPr lang="en-US">
              <a:solidFill>
                <a:srgbClr val="143A60"/>
              </a:solidFill>
              <a:latin typeface="Optima" panose="02000503060000020004" pitchFamily="2" charset="0"/>
            </a:endParaRPr>
          </a:p>
        </p:txBody>
      </p:sp>
      <p:sp>
        <p:nvSpPr>
          <p:cNvPr id="13" name="Vertical Text Placeholder 2">
            <a:extLst>
              <a:ext uri="{FF2B5EF4-FFF2-40B4-BE49-F238E27FC236}">
                <a16:creationId xmlns:a16="http://schemas.microsoft.com/office/drawing/2014/main" id="{7478D398-178B-CF4B-A974-E13EF127160B}"/>
              </a:ext>
            </a:extLst>
          </p:cNvPr>
          <p:cNvSpPr txBox="1">
            <a:spLocks/>
          </p:cNvSpPr>
          <p:nvPr/>
        </p:nvSpPr>
        <p:spPr>
          <a:xfrm rot="16200000">
            <a:off x="6939079" y="344820"/>
            <a:ext cx="2342596" cy="6235416"/>
          </a:xfrm>
          <a:prstGeom prst="rect">
            <a:avLst/>
          </a:prstGeom>
        </p:spPr>
        <p:txBody>
          <a:bodyPr vert="eaVert"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Optima" panose="02000503060000020004" pitchFamily="2" charset="0"/>
              </a:rPr>
              <a:t>SKILLS AND KNOW HOW SUPPLIED</a:t>
            </a:r>
          </a:p>
          <a:p>
            <a:pPr marL="0" indent="0">
              <a:buNone/>
            </a:pPr>
            <a:r>
              <a:rPr lang="en-US" sz="1400">
                <a:latin typeface="Optima" panose="02000503060000020004" pitchFamily="2" charset="0"/>
              </a:rPr>
              <a:t>Synergy Rail Ltd </a:t>
            </a:r>
            <a:r>
              <a:rPr lang="en-GB" sz="1400">
                <a:latin typeface="Optima" panose="02000503060000020004" pitchFamily="2" charset="0"/>
              </a:rPr>
              <a:t>provided Engineering technical support to achieve the following:</a:t>
            </a:r>
          </a:p>
          <a:p>
            <a:pPr lvl="0"/>
            <a:r>
              <a:rPr lang="en-GB" sz="1400">
                <a:solidFill>
                  <a:srgbClr val="143A60"/>
                </a:solidFill>
                <a:latin typeface="Optima" panose="02000503060000020004" pitchFamily="2" charset="0"/>
              </a:rPr>
              <a:t>Establish Axle Counter System under test is within Spec (LU APD) – Inspection and Test Measurement</a:t>
            </a:r>
          </a:p>
          <a:p>
            <a:pPr lvl="0"/>
            <a:r>
              <a:rPr lang="en-GB" sz="1400">
                <a:solidFill>
                  <a:srgbClr val="143A60"/>
                </a:solidFill>
                <a:latin typeface="Optima" panose="02000503060000020004" pitchFamily="2" charset="0"/>
              </a:rPr>
              <a:t>Establish Trains under test (96115 and another 96 Stock for comparison) are within Spec (LU APD) – Inspection and Test Measurement</a:t>
            </a:r>
          </a:p>
          <a:p>
            <a:pPr lvl="0"/>
            <a:r>
              <a:rPr lang="en-GB" sz="1400">
                <a:solidFill>
                  <a:srgbClr val="143A60"/>
                </a:solidFill>
                <a:latin typeface="Optima" panose="02000503060000020004" pitchFamily="2" charset="0"/>
              </a:rPr>
              <a:t>Train moves over pre-tested axle counter sections, monitoring </a:t>
            </a:r>
            <a:r>
              <a:rPr lang="en-GB" sz="1400" err="1">
                <a:solidFill>
                  <a:srgbClr val="143A60"/>
                </a:solidFill>
                <a:latin typeface="Optima" panose="02000503060000020004" pitchFamily="2" charset="0"/>
              </a:rPr>
              <a:t>AzLM</a:t>
            </a:r>
            <a:r>
              <a:rPr lang="en-GB" sz="1400">
                <a:solidFill>
                  <a:srgbClr val="143A60"/>
                </a:solidFill>
                <a:latin typeface="Optima" panose="02000503060000020004" pitchFamily="2" charset="0"/>
              </a:rPr>
              <a:t> ACE (evaluator) performance in SER (correct counting) and </a:t>
            </a:r>
            <a:r>
              <a:rPr lang="en-GB" sz="1400" err="1">
                <a:solidFill>
                  <a:srgbClr val="143A60"/>
                </a:solidFill>
                <a:latin typeface="Optima" panose="02000503060000020004" pitchFamily="2" charset="0"/>
              </a:rPr>
              <a:t>AzLM</a:t>
            </a:r>
            <a:r>
              <a:rPr lang="en-GB" sz="1400">
                <a:solidFill>
                  <a:srgbClr val="143A60"/>
                </a:solidFill>
                <a:latin typeface="Optima" panose="02000503060000020004" pitchFamily="2" charset="0"/>
              </a:rPr>
              <a:t> EAK on the track with a scope to monitor EM field variation with passage of train, in an attempt to isolate potential faults.</a:t>
            </a:r>
          </a:p>
          <a:p>
            <a:r>
              <a:rPr lang="en-GB" sz="1400">
                <a:solidFill>
                  <a:srgbClr val="143A60"/>
                </a:solidFill>
                <a:latin typeface="Optima" panose="02000503060000020004" pitchFamily="2" charset="0"/>
              </a:rPr>
              <a:t>In parallel to the track monitoring fleet undertake on-board monitoring of traction and auxiliary systems current to identify potentially abnormal measurements  </a:t>
            </a:r>
          </a:p>
        </p:txBody>
      </p:sp>
      <p:sp>
        <p:nvSpPr>
          <p:cNvPr id="3" name="Rectangle 2">
            <a:extLst>
              <a:ext uri="{FF2B5EF4-FFF2-40B4-BE49-F238E27FC236}">
                <a16:creationId xmlns:a16="http://schemas.microsoft.com/office/drawing/2014/main" id="{772115E3-5E6A-E946-82AD-B5E480714835}"/>
              </a:ext>
            </a:extLst>
          </p:cNvPr>
          <p:cNvSpPr>
            <a:spLocks noChangeArrowheads="1"/>
          </p:cNvSpPr>
          <p:nvPr/>
        </p:nvSpPr>
        <p:spPr bwMode="auto">
          <a:xfrm>
            <a:off x="7721666" y="2325509"/>
            <a:ext cx="72373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77B351EF-36FD-DD48-9765-2FA2B94F4466}"/>
              </a:ext>
            </a:extLst>
          </p:cNvPr>
          <p:cNvPicPr>
            <a:picLocks noChangeAspect="1"/>
          </p:cNvPicPr>
          <p:nvPr/>
        </p:nvPicPr>
        <p:blipFill>
          <a:blip r:embed="rId2"/>
          <a:stretch>
            <a:fillRect/>
          </a:stretch>
        </p:blipFill>
        <p:spPr>
          <a:xfrm>
            <a:off x="9000777" y="1211943"/>
            <a:ext cx="3334555" cy="1113566"/>
          </a:xfrm>
          <a:prstGeom prst="rect">
            <a:avLst/>
          </a:prstGeom>
        </p:spPr>
      </p:pic>
    </p:spTree>
    <p:extLst>
      <p:ext uri="{BB962C8B-B14F-4D97-AF65-F5344CB8AC3E}">
        <p14:creationId xmlns:p14="http://schemas.microsoft.com/office/powerpoint/2010/main" val="1833817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4CE930-7389-E5FF-7CC5-FB9DF78DA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BF4ED-DF66-4F68-C5EC-6AB008839A1F}"/>
              </a:ext>
            </a:extLst>
          </p:cNvPr>
          <p:cNvSpPr>
            <a:spLocks noGrp="1"/>
          </p:cNvSpPr>
          <p:nvPr>
            <p:ph type="title"/>
          </p:nvPr>
        </p:nvSpPr>
        <p:spPr>
          <a:xfrm>
            <a:off x="90701" y="44575"/>
            <a:ext cx="8046720" cy="742950"/>
          </a:xfrm>
        </p:spPr>
        <p:txBody>
          <a:bodyPr/>
          <a:lstStyle/>
          <a:p>
            <a:r>
              <a:rPr lang="en-US">
                <a:solidFill>
                  <a:srgbClr val="143A60"/>
                </a:solidFill>
                <a:latin typeface="Optima"/>
              </a:rPr>
              <a:t>Our Vision</a:t>
            </a:r>
            <a:endParaRPr lang="en-US">
              <a:solidFill>
                <a:srgbClr val="143A60"/>
              </a:solidFill>
              <a:latin typeface="Optima" panose="02000503060000020004" pitchFamily="2" charset="0"/>
            </a:endParaRPr>
          </a:p>
        </p:txBody>
      </p:sp>
      <p:sp>
        <p:nvSpPr>
          <p:cNvPr id="8" name="Slide Number Placeholder 3">
            <a:extLst>
              <a:ext uri="{FF2B5EF4-FFF2-40B4-BE49-F238E27FC236}">
                <a16:creationId xmlns:a16="http://schemas.microsoft.com/office/drawing/2014/main" id="{E5576220-52E3-EB3F-661B-1F94C69B2C36}"/>
              </a:ext>
            </a:extLst>
          </p:cNvPr>
          <p:cNvSpPr txBox="1">
            <a:spLocks/>
          </p:cNvSpPr>
          <p:nvPr/>
        </p:nvSpPr>
        <p:spPr>
          <a:xfrm>
            <a:off x="10623593" y="6351263"/>
            <a:ext cx="1371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D50806-BABF-4915-9689-3B9956D1C75C}" type="slidenum">
              <a:rPr lang="en-US" sz="1200" b="1" smtClean="0">
                <a:solidFill>
                  <a:schemeClr val="bg1"/>
                </a:solidFill>
                <a:latin typeface="Optima" panose="02000503060000020004" pitchFamily="2" charset="0"/>
              </a:rPr>
              <a:pPr algn="r"/>
              <a:t>3</a:t>
            </a:fld>
            <a:endParaRPr lang="en-US" sz="1200" b="1">
              <a:solidFill>
                <a:schemeClr val="bg1"/>
              </a:solidFill>
              <a:latin typeface="Optima" panose="02000503060000020004" pitchFamily="2" charset="0"/>
            </a:endParaRPr>
          </a:p>
        </p:txBody>
      </p:sp>
      <p:pic>
        <p:nvPicPr>
          <p:cNvPr id="9" name="Picture 8">
            <a:extLst>
              <a:ext uri="{FF2B5EF4-FFF2-40B4-BE49-F238E27FC236}">
                <a16:creationId xmlns:a16="http://schemas.microsoft.com/office/drawing/2014/main" id="{4DE22691-0686-F719-B953-6B1D8EDECE2B}"/>
              </a:ext>
            </a:extLst>
          </p:cNvPr>
          <p:cNvPicPr>
            <a:picLocks noChangeAspect="1"/>
          </p:cNvPicPr>
          <p:nvPr/>
        </p:nvPicPr>
        <p:blipFill rotWithShape="1">
          <a:blip r:embed="rId2">
            <a:alphaModFix amt="50000"/>
            <a:duotone>
              <a:prstClr val="black"/>
              <a:srgbClr val="D9C3A5">
                <a:tint val="50000"/>
                <a:satMod val="180000"/>
              </a:srgbClr>
            </a:duotone>
          </a:blip>
          <a:srcRect r="61395"/>
          <a:stretch/>
        </p:blipFill>
        <p:spPr>
          <a:xfrm>
            <a:off x="346708" y="5836813"/>
            <a:ext cx="1771212" cy="1173694"/>
          </a:xfrm>
          <a:prstGeom prst="rect">
            <a:avLst/>
          </a:prstGeom>
        </p:spPr>
      </p:pic>
      <p:sp>
        <p:nvSpPr>
          <p:cNvPr id="4" name="Text Placeholder 3">
            <a:extLst>
              <a:ext uri="{FF2B5EF4-FFF2-40B4-BE49-F238E27FC236}">
                <a16:creationId xmlns:a16="http://schemas.microsoft.com/office/drawing/2014/main" id="{168BB061-8FFF-577B-9555-89AB3198051C}"/>
              </a:ext>
            </a:extLst>
          </p:cNvPr>
          <p:cNvSpPr txBox="1">
            <a:spLocks/>
          </p:cNvSpPr>
          <p:nvPr/>
        </p:nvSpPr>
        <p:spPr>
          <a:xfrm>
            <a:off x="346708" y="2139520"/>
            <a:ext cx="9288904" cy="2755408"/>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GB" b="1">
                <a:latin typeface="Arial"/>
                <a:cs typeface="Arial"/>
              </a:rPr>
              <a:t>At Synergy Rail, we envision a future where railway systems operate with unparalleled safety, efficiency, and innovation. </a:t>
            </a:r>
          </a:p>
          <a:p>
            <a:endParaRPr lang="en-GB" b="1">
              <a:latin typeface="Arial"/>
              <a:cs typeface="Arial"/>
            </a:endParaRPr>
          </a:p>
          <a:p>
            <a:pPr marL="0" indent="0">
              <a:buNone/>
            </a:pPr>
            <a:r>
              <a:rPr lang="en-GB" b="1">
                <a:latin typeface="Arial"/>
                <a:cs typeface="Arial"/>
              </a:rPr>
              <a:t>Our vision is to be the trusted partner, influencing a connected and secure railway, where cutting-edge technology and uncompromising assurance converge to redefine the future of rail transportation. </a:t>
            </a:r>
          </a:p>
        </p:txBody>
      </p:sp>
    </p:spTree>
    <p:extLst>
      <p:ext uri="{BB962C8B-B14F-4D97-AF65-F5344CB8AC3E}">
        <p14:creationId xmlns:p14="http://schemas.microsoft.com/office/powerpoint/2010/main" val="848863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1C53D4-D52B-B3F3-2FD9-BB6F0BC92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DFADC-E48F-E06B-A7BE-386351B84F11}"/>
              </a:ext>
            </a:extLst>
          </p:cNvPr>
          <p:cNvSpPr>
            <a:spLocks noGrp="1"/>
          </p:cNvSpPr>
          <p:nvPr>
            <p:ph type="title"/>
          </p:nvPr>
        </p:nvSpPr>
        <p:spPr>
          <a:xfrm>
            <a:off x="0" y="188351"/>
            <a:ext cx="9601200" cy="723371"/>
          </a:xfrm>
        </p:spPr>
        <p:txBody>
          <a:bodyPr>
            <a:normAutofit/>
          </a:bodyPr>
          <a:lstStyle/>
          <a:p>
            <a:r>
              <a:rPr lang="en-US">
                <a:latin typeface="Optima" panose="02000503060000020004" pitchFamily="2" charset="0"/>
              </a:rPr>
              <a:t>Our Values</a:t>
            </a:r>
          </a:p>
        </p:txBody>
      </p:sp>
      <p:sp>
        <p:nvSpPr>
          <p:cNvPr id="4" name="Text Placeholder 3">
            <a:extLst>
              <a:ext uri="{FF2B5EF4-FFF2-40B4-BE49-F238E27FC236}">
                <a16:creationId xmlns:a16="http://schemas.microsoft.com/office/drawing/2014/main" id="{E30DBA7D-8F88-319D-78D7-12BDF8933704}"/>
              </a:ext>
            </a:extLst>
          </p:cNvPr>
          <p:cNvSpPr>
            <a:spLocks noGrp="1"/>
          </p:cNvSpPr>
          <p:nvPr>
            <p:ph type="body" sz="half" idx="2"/>
          </p:nvPr>
        </p:nvSpPr>
        <p:spPr/>
        <p:txBody>
          <a:bodyPr>
            <a:noAutofit/>
          </a:bodyPr>
          <a:lstStyle/>
          <a:p>
            <a:pPr algn="ctr"/>
            <a:r>
              <a:rPr lang="en-GB" sz="2000" b="1">
                <a:solidFill>
                  <a:srgbClr val="143A60"/>
                </a:solidFill>
                <a:latin typeface="Optima"/>
              </a:rPr>
              <a:t>Integrity</a:t>
            </a:r>
          </a:p>
          <a:p>
            <a:endParaRPr lang="en-GB" sz="1300" b="1">
              <a:solidFill>
                <a:schemeClr val="tx1">
                  <a:lumMod val="75000"/>
                </a:schemeClr>
              </a:solidFill>
              <a:latin typeface="Optima" panose="02000503060000020004" pitchFamily="2" charset="0"/>
            </a:endParaRPr>
          </a:p>
          <a:p>
            <a:pPr algn="ctr"/>
            <a:r>
              <a:rPr lang="en-GB" sz="1300" b="1">
                <a:solidFill>
                  <a:schemeClr val="tx1">
                    <a:lumMod val="75000"/>
                  </a:schemeClr>
                </a:solidFill>
                <a:latin typeface="Optima"/>
              </a:rPr>
              <a:t> Integrity, honesty and ethics are at the core of Safety Management. We will not compromise on maintaining our integrity for the benefit of our clients.</a:t>
            </a:r>
            <a:endParaRPr lang="en-GB">
              <a:solidFill>
                <a:schemeClr val="tx1">
                  <a:lumMod val="75000"/>
                </a:schemeClr>
              </a:solidFill>
            </a:endParaRPr>
          </a:p>
          <a:p>
            <a:endParaRPr lang="en-US" sz="1300" b="1">
              <a:solidFill>
                <a:schemeClr val="tx1">
                  <a:lumMod val="75000"/>
                </a:schemeClr>
              </a:solidFill>
              <a:latin typeface="Optima" panose="02000503060000020004" pitchFamily="2" charset="0"/>
            </a:endParaRPr>
          </a:p>
        </p:txBody>
      </p:sp>
      <p:pic>
        <p:nvPicPr>
          <p:cNvPr id="18" name="Picture Placeholder 17">
            <a:extLst>
              <a:ext uri="{FF2B5EF4-FFF2-40B4-BE49-F238E27FC236}">
                <a16:creationId xmlns:a16="http://schemas.microsoft.com/office/drawing/2014/main" id="{37FBAA9A-6B1E-C452-E7C7-EDC6D326AD3A}"/>
              </a:ext>
            </a:extLst>
          </p:cNvPr>
          <p:cNvPicPr>
            <a:picLocks noGrp="1" noChangeAspect="1"/>
          </p:cNvPicPr>
          <p:nvPr>
            <p:ph type="pic" idx="13"/>
          </p:nvPr>
        </p:nvPicPr>
        <p:blipFill>
          <a:blip r:embed="rId2"/>
          <a:srcRect t="4264" b="4264"/>
          <a:stretch>
            <a:fillRect/>
          </a:stretch>
        </p:blipFill>
        <p:spPr>
          <a:xfrm>
            <a:off x="6616000" y="2131919"/>
            <a:ext cx="2095200" cy="1916195"/>
          </a:xfrm>
        </p:spPr>
      </p:pic>
      <p:sp>
        <p:nvSpPr>
          <p:cNvPr id="6" name="Text Placeholder 5">
            <a:extLst>
              <a:ext uri="{FF2B5EF4-FFF2-40B4-BE49-F238E27FC236}">
                <a16:creationId xmlns:a16="http://schemas.microsoft.com/office/drawing/2014/main" id="{4D857BDA-E0FA-AF11-6FF4-A1BFC9167F38}"/>
              </a:ext>
            </a:extLst>
          </p:cNvPr>
          <p:cNvSpPr>
            <a:spLocks noGrp="1"/>
          </p:cNvSpPr>
          <p:nvPr>
            <p:ph type="body" sz="half" idx="14"/>
          </p:nvPr>
        </p:nvSpPr>
        <p:spPr>
          <a:xfrm>
            <a:off x="3233003" y="4405512"/>
            <a:ext cx="2590801" cy="1876149"/>
          </a:xfrm>
        </p:spPr>
        <p:txBody>
          <a:bodyPr>
            <a:normAutofit/>
          </a:bodyPr>
          <a:lstStyle/>
          <a:p>
            <a:pPr algn="ctr"/>
            <a:r>
              <a:rPr lang="en-GB" sz="2000" b="1">
                <a:solidFill>
                  <a:srgbClr val="143A60"/>
                </a:solidFill>
                <a:latin typeface="Optima" panose="02000503060000020004" pitchFamily="2" charset="0"/>
              </a:rPr>
              <a:t>Innovation</a:t>
            </a:r>
            <a:r>
              <a:rPr lang="en-GB" sz="1300" b="1">
                <a:solidFill>
                  <a:srgbClr val="143A60"/>
                </a:solidFill>
                <a:latin typeface="Optima" panose="02000503060000020004" pitchFamily="2" charset="0"/>
              </a:rPr>
              <a:t> </a:t>
            </a:r>
          </a:p>
          <a:p>
            <a:pPr algn="ctr"/>
            <a:endParaRPr lang="en-GB" sz="1300" b="1">
              <a:solidFill>
                <a:schemeClr val="tx1">
                  <a:lumMod val="75000"/>
                </a:schemeClr>
              </a:solidFill>
              <a:latin typeface="Optima" panose="02000503060000020004" pitchFamily="2" charset="0"/>
            </a:endParaRPr>
          </a:p>
          <a:p>
            <a:pPr algn="ctr"/>
            <a:r>
              <a:rPr lang="en-GB" sz="1300" b="1">
                <a:solidFill>
                  <a:schemeClr val="tx1">
                    <a:lumMod val="75000"/>
                  </a:schemeClr>
                </a:solidFill>
                <a:latin typeface="Optima" panose="02000503060000020004" pitchFamily="2" charset="0"/>
              </a:rPr>
              <a:t>We strive to be innovative through maintaining continuous professional development (CPD) and embracing technology.</a:t>
            </a:r>
          </a:p>
          <a:p>
            <a:r>
              <a:rPr lang="en-GB" sz="1300" b="1">
                <a:latin typeface="Optima" panose="02000503060000020004" pitchFamily="2" charset="0"/>
              </a:rPr>
              <a:t> </a:t>
            </a:r>
          </a:p>
          <a:p>
            <a:endParaRPr lang="en-US" sz="1300" b="1">
              <a:latin typeface="Optima" panose="02000503060000020004" pitchFamily="2" charset="0"/>
            </a:endParaRPr>
          </a:p>
        </p:txBody>
      </p:sp>
      <p:pic>
        <p:nvPicPr>
          <p:cNvPr id="20" name="Picture Placeholder 19">
            <a:extLst>
              <a:ext uri="{FF2B5EF4-FFF2-40B4-BE49-F238E27FC236}">
                <a16:creationId xmlns:a16="http://schemas.microsoft.com/office/drawing/2014/main" id="{45A8BF11-0C27-D1FE-054E-2C79136D89C7}"/>
              </a:ext>
            </a:extLst>
          </p:cNvPr>
          <p:cNvPicPr>
            <a:picLocks noGrp="1" noChangeAspect="1"/>
          </p:cNvPicPr>
          <p:nvPr>
            <p:ph type="pic" idx="15"/>
          </p:nvPr>
        </p:nvPicPr>
        <p:blipFill>
          <a:blip r:embed="rId3"/>
          <a:srcRect t="4264" b="4264"/>
          <a:stretch>
            <a:fillRect/>
          </a:stretch>
        </p:blipFill>
        <p:spPr>
          <a:xfrm>
            <a:off x="3480803" y="2171827"/>
            <a:ext cx="2095200" cy="1916529"/>
          </a:xfrm>
        </p:spPr>
      </p:pic>
      <p:sp>
        <p:nvSpPr>
          <p:cNvPr id="8" name="Text Placeholder 7">
            <a:extLst>
              <a:ext uri="{FF2B5EF4-FFF2-40B4-BE49-F238E27FC236}">
                <a16:creationId xmlns:a16="http://schemas.microsoft.com/office/drawing/2014/main" id="{A0A9A4A1-0526-D802-80D7-0FE4A2720F75}"/>
              </a:ext>
            </a:extLst>
          </p:cNvPr>
          <p:cNvSpPr>
            <a:spLocks noGrp="1"/>
          </p:cNvSpPr>
          <p:nvPr>
            <p:ph type="body" sz="half" idx="16"/>
          </p:nvPr>
        </p:nvSpPr>
        <p:spPr/>
        <p:txBody>
          <a:bodyPr>
            <a:noAutofit/>
          </a:bodyPr>
          <a:lstStyle/>
          <a:p>
            <a:pPr algn="ctr"/>
            <a:r>
              <a:rPr lang="en-GB" sz="2000" b="1">
                <a:solidFill>
                  <a:srgbClr val="143A60"/>
                </a:solidFill>
                <a:latin typeface="Optima" panose="02000503060000020004" pitchFamily="2" charset="0"/>
              </a:rPr>
              <a:t>Inspiration</a:t>
            </a:r>
          </a:p>
          <a:p>
            <a:pPr algn="ctr"/>
            <a:endParaRPr lang="en-GB" sz="1300" b="1">
              <a:solidFill>
                <a:schemeClr val="tx1">
                  <a:lumMod val="75000"/>
                </a:schemeClr>
              </a:solidFill>
              <a:latin typeface="Optima" panose="02000503060000020004" pitchFamily="2" charset="0"/>
            </a:endParaRPr>
          </a:p>
          <a:p>
            <a:pPr algn="ctr"/>
            <a:r>
              <a:rPr lang="en-GB" sz="1300" b="1">
                <a:solidFill>
                  <a:schemeClr val="tx1">
                    <a:lumMod val="75000"/>
                  </a:schemeClr>
                </a:solidFill>
                <a:latin typeface="Optima" panose="02000503060000020004" pitchFamily="2" charset="0"/>
              </a:rPr>
              <a:t>We enjoy finding inspiring solutions to technical challenges or complexity within our given projects. We take a pioneering role providing inspiration to others and showing a readiness to lead for the long term future.</a:t>
            </a:r>
          </a:p>
          <a:p>
            <a:r>
              <a:rPr lang="en-GB" sz="1300" b="1">
                <a:latin typeface="Optima" panose="02000503060000020004" pitchFamily="2" charset="0"/>
              </a:rPr>
              <a:t> </a:t>
            </a:r>
          </a:p>
          <a:p>
            <a:endParaRPr lang="en-US" sz="1300" b="1">
              <a:latin typeface="Optima" panose="02000503060000020004" pitchFamily="2" charset="0"/>
            </a:endParaRPr>
          </a:p>
        </p:txBody>
      </p:sp>
      <p:pic>
        <p:nvPicPr>
          <p:cNvPr id="22" name="Picture Placeholder 21">
            <a:extLst>
              <a:ext uri="{FF2B5EF4-FFF2-40B4-BE49-F238E27FC236}">
                <a16:creationId xmlns:a16="http://schemas.microsoft.com/office/drawing/2014/main" id="{B3C6F741-DC94-5B6D-E96A-287CF93A83E0}"/>
              </a:ext>
            </a:extLst>
          </p:cNvPr>
          <p:cNvPicPr>
            <a:picLocks noGrp="1" noChangeAspect="1"/>
          </p:cNvPicPr>
          <p:nvPr>
            <p:ph type="pic" idx="17"/>
          </p:nvPr>
        </p:nvPicPr>
        <p:blipFill>
          <a:blip r:embed="rId4"/>
          <a:srcRect t="4264" b="4264"/>
          <a:stretch>
            <a:fillRect/>
          </a:stretch>
        </p:blipFill>
        <p:spPr>
          <a:xfrm>
            <a:off x="9751197" y="2131918"/>
            <a:ext cx="2095200" cy="1916195"/>
          </a:xfrm>
        </p:spPr>
      </p:pic>
      <p:sp>
        <p:nvSpPr>
          <p:cNvPr id="10" name="Text Placeholder 9">
            <a:extLst>
              <a:ext uri="{FF2B5EF4-FFF2-40B4-BE49-F238E27FC236}">
                <a16:creationId xmlns:a16="http://schemas.microsoft.com/office/drawing/2014/main" id="{0A2A293A-BB0E-81BB-A5D6-634221EB1EB9}"/>
              </a:ext>
            </a:extLst>
          </p:cNvPr>
          <p:cNvSpPr>
            <a:spLocks noGrp="1"/>
          </p:cNvSpPr>
          <p:nvPr>
            <p:ph type="body" sz="half" idx="18"/>
          </p:nvPr>
        </p:nvSpPr>
        <p:spPr/>
        <p:txBody>
          <a:bodyPr>
            <a:normAutofit/>
          </a:bodyPr>
          <a:lstStyle/>
          <a:p>
            <a:pPr algn="ctr"/>
            <a:r>
              <a:rPr lang="en-GB" sz="2000" b="1">
                <a:solidFill>
                  <a:srgbClr val="143A60"/>
                </a:solidFill>
                <a:latin typeface="Optima" panose="02000503060000020004" pitchFamily="2" charset="0"/>
              </a:rPr>
              <a:t>Expertise</a:t>
            </a:r>
          </a:p>
          <a:p>
            <a:pPr algn="ctr"/>
            <a:endParaRPr lang="en-GB" sz="1300" b="1">
              <a:solidFill>
                <a:schemeClr val="tx1">
                  <a:lumMod val="75000"/>
                </a:schemeClr>
              </a:solidFill>
              <a:latin typeface="Optima" panose="02000503060000020004" pitchFamily="2" charset="0"/>
            </a:endParaRPr>
          </a:p>
          <a:p>
            <a:pPr algn="ctr"/>
            <a:r>
              <a:rPr lang="en-GB" sz="1300" b="1">
                <a:solidFill>
                  <a:schemeClr val="tx1">
                    <a:lumMod val="75000"/>
                  </a:schemeClr>
                </a:solidFill>
                <a:latin typeface="Optima" panose="02000503060000020004" pitchFamily="2" charset="0"/>
              </a:rPr>
              <a:t>We always aim to deliver value by viewing a challenge from the client’s perspective, tailoring our wealth of hard-won experience and expertise to make a difference that you can measure.</a:t>
            </a:r>
          </a:p>
          <a:p>
            <a:endParaRPr lang="en-US" sz="1300" b="1">
              <a:latin typeface="Optima" panose="02000503060000020004" pitchFamily="2" charset="0"/>
            </a:endParaRPr>
          </a:p>
        </p:txBody>
      </p:sp>
      <p:pic>
        <p:nvPicPr>
          <p:cNvPr id="16" name="Picture Placeholder 15">
            <a:extLst>
              <a:ext uri="{FF2B5EF4-FFF2-40B4-BE49-F238E27FC236}">
                <a16:creationId xmlns:a16="http://schemas.microsoft.com/office/drawing/2014/main" id="{D15844C3-BD12-CB54-87EC-AB1705141587}"/>
              </a:ext>
            </a:extLst>
          </p:cNvPr>
          <p:cNvPicPr>
            <a:picLocks noGrp="1" noChangeAspect="1"/>
          </p:cNvPicPr>
          <p:nvPr>
            <p:ph type="pic" idx="1"/>
          </p:nvPr>
        </p:nvPicPr>
        <p:blipFill>
          <a:blip r:embed="rId5"/>
          <a:srcRect t="4264" b="4264"/>
          <a:stretch>
            <a:fillRect/>
          </a:stretch>
        </p:blipFill>
        <p:spPr>
          <a:xfrm>
            <a:off x="329145" y="2175515"/>
            <a:ext cx="2091533" cy="1912841"/>
          </a:xfrm>
        </p:spPr>
      </p:pic>
      <p:sp>
        <p:nvSpPr>
          <p:cNvPr id="24" name="Slide Number Placeholder 3">
            <a:extLst>
              <a:ext uri="{FF2B5EF4-FFF2-40B4-BE49-F238E27FC236}">
                <a16:creationId xmlns:a16="http://schemas.microsoft.com/office/drawing/2014/main" id="{327A7823-CF7A-C20F-52E6-A84965909F27}"/>
              </a:ext>
            </a:extLst>
          </p:cNvPr>
          <p:cNvSpPr>
            <a:spLocks noGrp="1"/>
          </p:cNvSpPr>
          <p:nvPr>
            <p:ph type="sldNum" sz="quarter" idx="12"/>
          </p:nvPr>
        </p:nvSpPr>
        <p:spPr>
          <a:xfrm>
            <a:off x="10516987" y="6439210"/>
            <a:ext cx="1371600" cy="274320"/>
          </a:xfrm>
        </p:spPr>
        <p:txBody>
          <a:bodyPr/>
          <a:lstStyle/>
          <a:p>
            <a:fld id="{0FD50806-BABF-4915-9689-3B9956D1C75C}" type="slidenum">
              <a:rPr lang="en-US" sz="1200" b="1" smtClean="0">
                <a:latin typeface="Optima" panose="02000503060000020004" pitchFamily="2" charset="0"/>
              </a:rPr>
              <a:pPr/>
              <a:t>4</a:t>
            </a:fld>
            <a:endParaRPr lang="en-US" sz="1200" b="1">
              <a:latin typeface="Optima" panose="02000503060000020004" pitchFamily="2" charset="0"/>
            </a:endParaRPr>
          </a:p>
        </p:txBody>
      </p:sp>
    </p:spTree>
    <p:extLst>
      <p:ext uri="{BB962C8B-B14F-4D97-AF65-F5344CB8AC3E}">
        <p14:creationId xmlns:p14="http://schemas.microsoft.com/office/powerpoint/2010/main" val="172889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2A18AE-AFDC-E5F9-31E7-A1A30336C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12EDB-61DB-B379-F3B9-7FE4A3A8EC50}"/>
              </a:ext>
            </a:extLst>
          </p:cNvPr>
          <p:cNvSpPr>
            <a:spLocks noGrp="1"/>
          </p:cNvSpPr>
          <p:nvPr>
            <p:ph type="title"/>
          </p:nvPr>
        </p:nvSpPr>
        <p:spPr>
          <a:xfrm>
            <a:off x="0" y="204280"/>
            <a:ext cx="9601200" cy="549127"/>
          </a:xfrm>
        </p:spPr>
        <p:txBody>
          <a:bodyPr/>
          <a:lstStyle/>
          <a:p>
            <a:r>
              <a:rPr lang="en-US">
                <a:latin typeface="Optima"/>
              </a:rPr>
              <a:t>Core Services</a:t>
            </a:r>
            <a:endParaRPr lang="en-US">
              <a:latin typeface="Optima" panose="02000503060000020004" pitchFamily="2" charset="0"/>
            </a:endParaRPr>
          </a:p>
        </p:txBody>
      </p:sp>
      <p:sp>
        <p:nvSpPr>
          <p:cNvPr id="4" name="Slide Number Placeholder 3">
            <a:extLst>
              <a:ext uri="{FF2B5EF4-FFF2-40B4-BE49-F238E27FC236}">
                <a16:creationId xmlns:a16="http://schemas.microsoft.com/office/drawing/2014/main" id="{2483C516-6A82-FC08-1095-5438DE60C04A}"/>
              </a:ext>
            </a:extLst>
          </p:cNvPr>
          <p:cNvSpPr>
            <a:spLocks noGrp="1"/>
          </p:cNvSpPr>
          <p:nvPr>
            <p:ph type="sldNum" sz="quarter" idx="12"/>
          </p:nvPr>
        </p:nvSpPr>
        <p:spPr>
          <a:xfrm>
            <a:off x="10516987" y="6439210"/>
            <a:ext cx="1371600" cy="274320"/>
          </a:xfrm>
        </p:spPr>
        <p:txBody>
          <a:bodyPr/>
          <a:lstStyle/>
          <a:p>
            <a:fld id="{0FD50806-BABF-4915-9689-3B9956D1C75C}" type="slidenum">
              <a:rPr lang="en-US" b="1" dirty="0" smtClean="0">
                <a:latin typeface="Optima" panose="02000503060000020004" pitchFamily="2" charset="0"/>
              </a:rPr>
              <a:pPr/>
              <a:t>5</a:t>
            </a:fld>
            <a:endParaRPr lang="en-US" b="1">
              <a:latin typeface="Optima" panose="02000503060000020004" pitchFamily="2" charset="0"/>
            </a:endParaRPr>
          </a:p>
        </p:txBody>
      </p:sp>
      <p:sp>
        <p:nvSpPr>
          <p:cNvPr id="6" name="Oval 5">
            <a:extLst>
              <a:ext uri="{FF2B5EF4-FFF2-40B4-BE49-F238E27FC236}">
                <a16:creationId xmlns:a16="http://schemas.microsoft.com/office/drawing/2014/main" id="{0ADAF0DE-0FA1-61C8-8166-B27CD98D128C}"/>
              </a:ext>
              <a:ext uri="{C183D7F6-B498-43B3-948B-1728B52AA6E4}">
                <adec:decorative xmlns:adec="http://schemas.microsoft.com/office/drawing/2017/decorative" val="1"/>
              </a:ext>
            </a:extLst>
          </p:cNvPr>
          <p:cNvSpPr/>
          <p:nvPr/>
        </p:nvSpPr>
        <p:spPr>
          <a:xfrm>
            <a:off x="3186363" y="2091374"/>
            <a:ext cx="3654655" cy="3357890"/>
          </a:xfrm>
          <a:prstGeom prst="ellipse">
            <a:avLst/>
          </a:prstGeom>
          <a:noFill/>
          <a:ln w="50800">
            <a:solidFill>
              <a:srgbClr val="5F666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8" name="Text Placeholder 3">
            <a:extLst>
              <a:ext uri="{FF2B5EF4-FFF2-40B4-BE49-F238E27FC236}">
                <a16:creationId xmlns:a16="http://schemas.microsoft.com/office/drawing/2014/main" id="{DF0EA7A1-E5A3-9DC3-930A-EDD7CAED5DE0}"/>
              </a:ext>
            </a:extLst>
          </p:cNvPr>
          <p:cNvSpPr txBox="1">
            <a:spLocks/>
          </p:cNvSpPr>
          <p:nvPr/>
        </p:nvSpPr>
        <p:spPr>
          <a:xfrm>
            <a:off x="451483" y="2625578"/>
            <a:ext cx="4529815" cy="2281401"/>
          </a:xfrm>
          <a:prstGeom prst="roundRect">
            <a:avLst/>
          </a:prstGeom>
          <a:solidFill>
            <a:schemeClr val="bg1">
              <a:lumMod val="75000"/>
              <a:alpha val="95000"/>
            </a:schemeClr>
          </a:solidFill>
        </p:spPr>
        <p:txBody>
          <a:bodyPr lIns="91440" tIns="45720" rIns="91440" bIns="45720" anchor="ctr" anchorCtr="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GB" sz="1800" b="1">
                <a:latin typeface="Arial"/>
                <a:cs typeface="Arial"/>
              </a:rPr>
              <a:t>Throughout our journey, we've gathered a wealth of diverse industry knowledge and technical expertise. This positions us uniquely to address the complex strategic and operational challenges our clients encounter </a:t>
            </a:r>
            <a:endParaRPr lang="en-GB" sz="1800">
              <a:latin typeface="Arial"/>
              <a:cs typeface="Arial"/>
            </a:endParaRPr>
          </a:p>
        </p:txBody>
      </p:sp>
      <p:grpSp>
        <p:nvGrpSpPr>
          <p:cNvPr id="12" name="Group 11">
            <a:extLst>
              <a:ext uri="{FF2B5EF4-FFF2-40B4-BE49-F238E27FC236}">
                <a16:creationId xmlns:a16="http://schemas.microsoft.com/office/drawing/2014/main" id="{8DD8D04E-16F0-D7AA-BADD-AC51EE7FD2D6}"/>
              </a:ext>
            </a:extLst>
          </p:cNvPr>
          <p:cNvGrpSpPr/>
          <p:nvPr/>
        </p:nvGrpSpPr>
        <p:grpSpPr>
          <a:xfrm>
            <a:off x="6270987" y="2799418"/>
            <a:ext cx="714772" cy="714772"/>
            <a:chOff x="5602300" y="3378520"/>
            <a:chExt cx="714772" cy="714772"/>
          </a:xfrm>
        </p:grpSpPr>
        <p:sp>
          <p:nvSpPr>
            <p:cNvPr id="10" name="Oval 9">
              <a:extLst>
                <a:ext uri="{FF2B5EF4-FFF2-40B4-BE49-F238E27FC236}">
                  <a16:creationId xmlns:a16="http://schemas.microsoft.com/office/drawing/2014/main" id="{4495FC1B-E099-FDF2-9253-3C386BC49162}"/>
                </a:ext>
                <a:ext uri="{C183D7F6-B498-43B3-948B-1728B52AA6E4}">
                  <adec:decorative xmlns:adec="http://schemas.microsoft.com/office/drawing/2017/decorative" val="1"/>
                </a:ext>
              </a:extLst>
            </p:cNvPr>
            <p:cNvSpPr/>
            <p:nvPr/>
          </p:nvSpPr>
          <p:spPr>
            <a:xfrm>
              <a:off x="5602300" y="3378520"/>
              <a:ext cx="714772" cy="714772"/>
            </a:xfrm>
            <a:prstGeom prst="ellipse">
              <a:avLst/>
            </a:prstGeom>
            <a:solidFill>
              <a:srgbClr val="404040"/>
            </a:solidFill>
            <a:ln w="31750">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1" name="Freeform 950" descr="This is an icon of a piece of paper.">
              <a:extLst>
                <a:ext uri="{FF2B5EF4-FFF2-40B4-BE49-F238E27FC236}">
                  <a16:creationId xmlns:a16="http://schemas.microsoft.com/office/drawing/2014/main" id="{7AF0612D-0E21-2855-22BA-A8BA6A8DBDAE}"/>
                </a:ext>
              </a:extLst>
            </p:cNvPr>
            <p:cNvSpPr>
              <a:spLocks noEditPoints="1"/>
            </p:cNvSpPr>
            <p:nvPr/>
          </p:nvSpPr>
          <p:spPr bwMode="auto">
            <a:xfrm>
              <a:off x="5849807" y="3593031"/>
              <a:ext cx="220663" cy="285750"/>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grpSp>
      <p:grpSp>
        <p:nvGrpSpPr>
          <p:cNvPr id="20" name="Group 19">
            <a:extLst>
              <a:ext uri="{FF2B5EF4-FFF2-40B4-BE49-F238E27FC236}">
                <a16:creationId xmlns:a16="http://schemas.microsoft.com/office/drawing/2014/main" id="{B5A25328-C58E-3EC2-83E8-72CD07052301}"/>
              </a:ext>
            </a:extLst>
          </p:cNvPr>
          <p:cNvGrpSpPr/>
          <p:nvPr/>
        </p:nvGrpSpPr>
        <p:grpSpPr>
          <a:xfrm>
            <a:off x="4981317" y="1785042"/>
            <a:ext cx="714772" cy="714772"/>
            <a:chOff x="4550507" y="2475626"/>
            <a:chExt cx="714772" cy="714772"/>
          </a:xfrm>
        </p:grpSpPr>
        <p:sp>
          <p:nvSpPr>
            <p:cNvPr id="14" name="Oval 13">
              <a:extLst>
                <a:ext uri="{FF2B5EF4-FFF2-40B4-BE49-F238E27FC236}">
                  <a16:creationId xmlns:a16="http://schemas.microsoft.com/office/drawing/2014/main" id="{608053C4-A128-184C-B9B3-AA462D3DAD8C}"/>
                </a:ext>
                <a:ext uri="{C183D7F6-B498-43B3-948B-1728B52AA6E4}">
                  <adec:decorative xmlns:adec="http://schemas.microsoft.com/office/drawing/2017/decorative" val="1"/>
                </a:ext>
              </a:extLst>
            </p:cNvPr>
            <p:cNvSpPr/>
            <p:nvPr/>
          </p:nvSpPr>
          <p:spPr>
            <a:xfrm>
              <a:off x="4550507" y="2475626"/>
              <a:ext cx="714772" cy="714772"/>
            </a:xfrm>
            <a:prstGeom prst="ellipse">
              <a:avLst/>
            </a:prstGeom>
            <a:solidFill>
              <a:srgbClr val="3E8ACA"/>
            </a:solidFill>
            <a:ln w="31750">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grpSp>
          <p:nvGrpSpPr>
            <p:cNvPr id="15" name="Group 14" descr="This is an icon of four pieces of paper.">
              <a:extLst>
                <a:ext uri="{FF2B5EF4-FFF2-40B4-BE49-F238E27FC236}">
                  <a16:creationId xmlns:a16="http://schemas.microsoft.com/office/drawing/2014/main" id="{D8C0D659-1310-7D98-DEF5-F11A843E5624}"/>
                </a:ext>
              </a:extLst>
            </p:cNvPr>
            <p:cNvGrpSpPr/>
            <p:nvPr/>
          </p:nvGrpSpPr>
          <p:grpSpPr>
            <a:xfrm>
              <a:off x="4788037" y="2690137"/>
              <a:ext cx="239712" cy="285750"/>
              <a:chOff x="5494338" y="1370013"/>
              <a:chExt cx="239712" cy="285750"/>
            </a:xfrm>
            <a:solidFill>
              <a:schemeClr val="bg1"/>
            </a:solidFill>
          </p:grpSpPr>
          <p:sp>
            <p:nvSpPr>
              <p:cNvPr id="16" name="Freeform 961">
                <a:extLst>
                  <a:ext uri="{FF2B5EF4-FFF2-40B4-BE49-F238E27FC236}">
                    <a16:creationId xmlns:a16="http://schemas.microsoft.com/office/drawing/2014/main" id="{E1276CE9-79F9-F6A2-AFB2-E6BE9FFEB847}"/>
                  </a:ext>
                </a:extLst>
              </p:cNvPr>
              <p:cNvSpPr>
                <a:spLocks noEditPoints="1"/>
              </p:cNvSpPr>
              <p:nvPr/>
            </p:nvSpPr>
            <p:spPr bwMode="auto">
              <a:xfrm>
                <a:off x="5629275" y="1370013"/>
                <a:ext cx="104775" cy="133350"/>
              </a:xfrm>
              <a:custGeom>
                <a:avLst/>
                <a:gdLst>
                  <a:gd name="T0" fmla="*/ 156 w 265"/>
                  <a:gd name="T1" fmla="*/ 108 h 337"/>
                  <a:gd name="T2" fmla="*/ 156 w 265"/>
                  <a:gd name="T3" fmla="*/ 12 h 337"/>
                  <a:gd name="T4" fmla="*/ 252 w 265"/>
                  <a:gd name="T5" fmla="*/ 108 h 337"/>
                  <a:gd name="T6" fmla="*/ 156 w 265"/>
                  <a:gd name="T7" fmla="*/ 108 h 337"/>
                  <a:gd name="T8" fmla="*/ 261 w 265"/>
                  <a:gd name="T9" fmla="*/ 100 h 337"/>
                  <a:gd name="T10" fmla="*/ 165 w 265"/>
                  <a:gd name="T11" fmla="*/ 3 h 337"/>
                  <a:gd name="T12" fmla="*/ 161 w 265"/>
                  <a:gd name="T13" fmla="*/ 1 h 337"/>
                  <a:gd name="T14" fmla="*/ 156 w 265"/>
                  <a:gd name="T15" fmla="*/ 0 h 337"/>
                  <a:gd name="T16" fmla="*/ 12 w 265"/>
                  <a:gd name="T17" fmla="*/ 0 h 337"/>
                  <a:gd name="T18" fmla="*/ 7 w 265"/>
                  <a:gd name="T19" fmla="*/ 1 h 337"/>
                  <a:gd name="T20" fmla="*/ 3 w 265"/>
                  <a:gd name="T21" fmla="*/ 3 h 337"/>
                  <a:gd name="T22" fmla="*/ 1 w 265"/>
                  <a:gd name="T23" fmla="*/ 7 h 337"/>
                  <a:gd name="T24" fmla="*/ 0 w 265"/>
                  <a:gd name="T25" fmla="*/ 12 h 337"/>
                  <a:gd name="T26" fmla="*/ 0 w 265"/>
                  <a:gd name="T27" fmla="*/ 325 h 337"/>
                  <a:gd name="T28" fmla="*/ 1 w 265"/>
                  <a:gd name="T29" fmla="*/ 329 h 337"/>
                  <a:gd name="T30" fmla="*/ 3 w 265"/>
                  <a:gd name="T31" fmla="*/ 334 h 337"/>
                  <a:gd name="T32" fmla="*/ 7 w 265"/>
                  <a:gd name="T33" fmla="*/ 337 h 337"/>
                  <a:gd name="T34" fmla="*/ 12 w 265"/>
                  <a:gd name="T35" fmla="*/ 337 h 337"/>
                  <a:gd name="T36" fmla="*/ 253 w 265"/>
                  <a:gd name="T37" fmla="*/ 337 h 337"/>
                  <a:gd name="T38" fmla="*/ 258 w 265"/>
                  <a:gd name="T39" fmla="*/ 337 h 337"/>
                  <a:gd name="T40" fmla="*/ 261 w 265"/>
                  <a:gd name="T41" fmla="*/ 334 h 337"/>
                  <a:gd name="T42" fmla="*/ 264 w 265"/>
                  <a:gd name="T43" fmla="*/ 329 h 337"/>
                  <a:gd name="T44" fmla="*/ 265 w 265"/>
                  <a:gd name="T45" fmla="*/ 325 h 337"/>
                  <a:gd name="T46" fmla="*/ 265 w 265"/>
                  <a:gd name="T47" fmla="*/ 108 h 337"/>
                  <a:gd name="T48" fmla="*/ 264 w 265"/>
                  <a:gd name="T49" fmla="*/ 104 h 337"/>
                  <a:gd name="T50" fmla="*/ 261 w 265"/>
                  <a:gd name="T51" fmla="*/ 10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337">
                    <a:moveTo>
                      <a:pt x="156" y="108"/>
                    </a:moveTo>
                    <a:lnTo>
                      <a:pt x="156" y="12"/>
                    </a:lnTo>
                    <a:lnTo>
                      <a:pt x="252" y="108"/>
                    </a:lnTo>
                    <a:lnTo>
                      <a:pt x="156" y="108"/>
                    </a:lnTo>
                    <a:close/>
                    <a:moveTo>
                      <a:pt x="261" y="100"/>
                    </a:moveTo>
                    <a:lnTo>
                      <a:pt x="165" y="3"/>
                    </a:lnTo>
                    <a:lnTo>
                      <a:pt x="161" y="1"/>
                    </a:lnTo>
                    <a:lnTo>
                      <a:pt x="156" y="0"/>
                    </a:lnTo>
                    <a:lnTo>
                      <a:pt x="12" y="0"/>
                    </a:lnTo>
                    <a:lnTo>
                      <a:pt x="7" y="1"/>
                    </a:lnTo>
                    <a:lnTo>
                      <a:pt x="3" y="3"/>
                    </a:lnTo>
                    <a:lnTo>
                      <a:pt x="1" y="7"/>
                    </a:lnTo>
                    <a:lnTo>
                      <a:pt x="0" y="12"/>
                    </a:lnTo>
                    <a:lnTo>
                      <a:pt x="0" y="325"/>
                    </a:lnTo>
                    <a:lnTo>
                      <a:pt x="1" y="329"/>
                    </a:lnTo>
                    <a:lnTo>
                      <a:pt x="3" y="334"/>
                    </a:lnTo>
                    <a:lnTo>
                      <a:pt x="7" y="337"/>
                    </a:lnTo>
                    <a:lnTo>
                      <a:pt x="12" y="337"/>
                    </a:lnTo>
                    <a:lnTo>
                      <a:pt x="253" y="337"/>
                    </a:lnTo>
                    <a:lnTo>
                      <a:pt x="258" y="337"/>
                    </a:lnTo>
                    <a:lnTo>
                      <a:pt x="261" y="334"/>
                    </a:lnTo>
                    <a:lnTo>
                      <a:pt x="264" y="329"/>
                    </a:lnTo>
                    <a:lnTo>
                      <a:pt x="265" y="325"/>
                    </a:lnTo>
                    <a:lnTo>
                      <a:pt x="265" y="108"/>
                    </a:lnTo>
                    <a:lnTo>
                      <a:pt x="264" y="104"/>
                    </a:lnTo>
                    <a:lnTo>
                      <a:pt x="26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sp>
            <p:nvSpPr>
              <p:cNvPr id="17" name="Freeform 962">
                <a:extLst>
                  <a:ext uri="{FF2B5EF4-FFF2-40B4-BE49-F238E27FC236}">
                    <a16:creationId xmlns:a16="http://schemas.microsoft.com/office/drawing/2014/main" id="{2E71D4CC-1B19-C339-8EEC-F09B5D8CCBA7}"/>
                  </a:ext>
                </a:extLst>
              </p:cNvPr>
              <p:cNvSpPr>
                <a:spLocks noEditPoints="1"/>
              </p:cNvSpPr>
              <p:nvPr/>
            </p:nvSpPr>
            <p:spPr bwMode="auto">
              <a:xfrm>
                <a:off x="5494338" y="1370013"/>
                <a:ext cx="106363" cy="133350"/>
              </a:xfrm>
              <a:custGeom>
                <a:avLst/>
                <a:gdLst>
                  <a:gd name="T0" fmla="*/ 157 w 266"/>
                  <a:gd name="T1" fmla="*/ 108 h 337"/>
                  <a:gd name="T2" fmla="*/ 157 w 266"/>
                  <a:gd name="T3" fmla="*/ 12 h 337"/>
                  <a:gd name="T4" fmla="*/ 252 w 266"/>
                  <a:gd name="T5" fmla="*/ 108 h 337"/>
                  <a:gd name="T6" fmla="*/ 157 w 266"/>
                  <a:gd name="T7" fmla="*/ 108 h 337"/>
                  <a:gd name="T8" fmla="*/ 166 w 266"/>
                  <a:gd name="T9" fmla="*/ 3 h 337"/>
                  <a:gd name="T10" fmla="*/ 162 w 266"/>
                  <a:gd name="T11" fmla="*/ 1 h 337"/>
                  <a:gd name="T12" fmla="*/ 157 w 266"/>
                  <a:gd name="T13" fmla="*/ 0 h 337"/>
                  <a:gd name="T14" fmla="*/ 13 w 266"/>
                  <a:gd name="T15" fmla="*/ 0 h 337"/>
                  <a:gd name="T16" fmla="*/ 8 w 266"/>
                  <a:gd name="T17" fmla="*/ 1 h 337"/>
                  <a:gd name="T18" fmla="*/ 5 w 266"/>
                  <a:gd name="T19" fmla="*/ 3 h 337"/>
                  <a:gd name="T20" fmla="*/ 1 w 266"/>
                  <a:gd name="T21" fmla="*/ 7 h 337"/>
                  <a:gd name="T22" fmla="*/ 0 w 266"/>
                  <a:gd name="T23" fmla="*/ 12 h 337"/>
                  <a:gd name="T24" fmla="*/ 0 w 266"/>
                  <a:gd name="T25" fmla="*/ 325 h 337"/>
                  <a:gd name="T26" fmla="*/ 1 w 266"/>
                  <a:gd name="T27" fmla="*/ 329 h 337"/>
                  <a:gd name="T28" fmla="*/ 5 w 266"/>
                  <a:gd name="T29" fmla="*/ 334 h 337"/>
                  <a:gd name="T30" fmla="*/ 8 w 266"/>
                  <a:gd name="T31" fmla="*/ 337 h 337"/>
                  <a:gd name="T32" fmla="*/ 13 w 266"/>
                  <a:gd name="T33" fmla="*/ 337 h 337"/>
                  <a:gd name="T34" fmla="*/ 253 w 266"/>
                  <a:gd name="T35" fmla="*/ 337 h 337"/>
                  <a:gd name="T36" fmla="*/ 258 w 266"/>
                  <a:gd name="T37" fmla="*/ 337 h 337"/>
                  <a:gd name="T38" fmla="*/ 263 w 266"/>
                  <a:gd name="T39" fmla="*/ 334 h 337"/>
                  <a:gd name="T40" fmla="*/ 265 w 266"/>
                  <a:gd name="T41" fmla="*/ 329 h 337"/>
                  <a:gd name="T42" fmla="*/ 266 w 266"/>
                  <a:gd name="T43" fmla="*/ 325 h 337"/>
                  <a:gd name="T44" fmla="*/ 266 w 266"/>
                  <a:gd name="T45" fmla="*/ 108 h 337"/>
                  <a:gd name="T46" fmla="*/ 265 w 266"/>
                  <a:gd name="T47" fmla="*/ 104 h 337"/>
                  <a:gd name="T48" fmla="*/ 263 w 266"/>
                  <a:gd name="T49" fmla="*/ 100 h 337"/>
                  <a:gd name="T50" fmla="*/ 166 w 266"/>
                  <a:gd name="T51" fmla="*/ 3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337">
                    <a:moveTo>
                      <a:pt x="157" y="108"/>
                    </a:moveTo>
                    <a:lnTo>
                      <a:pt x="157" y="12"/>
                    </a:lnTo>
                    <a:lnTo>
                      <a:pt x="252" y="108"/>
                    </a:lnTo>
                    <a:lnTo>
                      <a:pt x="157" y="108"/>
                    </a:lnTo>
                    <a:close/>
                    <a:moveTo>
                      <a:pt x="166" y="3"/>
                    </a:moveTo>
                    <a:lnTo>
                      <a:pt x="162" y="1"/>
                    </a:lnTo>
                    <a:lnTo>
                      <a:pt x="157" y="0"/>
                    </a:lnTo>
                    <a:lnTo>
                      <a:pt x="13" y="0"/>
                    </a:lnTo>
                    <a:lnTo>
                      <a:pt x="8" y="1"/>
                    </a:lnTo>
                    <a:lnTo>
                      <a:pt x="5" y="3"/>
                    </a:lnTo>
                    <a:lnTo>
                      <a:pt x="1" y="7"/>
                    </a:lnTo>
                    <a:lnTo>
                      <a:pt x="0" y="12"/>
                    </a:lnTo>
                    <a:lnTo>
                      <a:pt x="0" y="325"/>
                    </a:lnTo>
                    <a:lnTo>
                      <a:pt x="1" y="329"/>
                    </a:lnTo>
                    <a:lnTo>
                      <a:pt x="5" y="334"/>
                    </a:lnTo>
                    <a:lnTo>
                      <a:pt x="8" y="337"/>
                    </a:lnTo>
                    <a:lnTo>
                      <a:pt x="13" y="337"/>
                    </a:lnTo>
                    <a:lnTo>
                      <a:pt x="253" y="337"/>
                    </a:lnTo>
                    <a:lnTo>
                      <a:pt x="258" y="337"/>
                    </a:lnTo>
                    <a:lnTo>
                      <a:pt x="263" y="334"/>
                    </a:lnTo>
                    <a:lnTo>
                      <a:pt x="265" y="329"/>
                    </a:lnTo>
                    <a:lnTo>
                      <a:pt x="266" y="325"/>
                    </a:lnTo>
                    <a:lnTo>
                      <a:pt x="266" y="108"/>
                    </a:lnTo>
                    <a:lnTo>
                      <a:pt x="265" y="104"/>
                    </a:lnTo>
                    <a:lnTo>
                      <a:pt x="263" y="100"/>
                    </a:lnTo>
                    <a:lnTo>
                      <a:pt x="16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sp>
            <p:nvSpPr>
              <p:cNvPr id="18" name="Freeform 963">
                <a:extLst>
                  <a:ext uri="{FF2B5EF4-FFF2-40B4-BE49-F238E27FC236}">
                    <a16:creationId xmlns:a16="http://schemas.microsoft.com/office/drawing/2014/main" id="{2C7E202B-B5F9-8A04-BE1B-CE043769841E}"/>
                  </a:ext>
                </a:extLst>
              </p:cNvPr>
              <p:cNvSpPr>
                <a:spLocks noEditPoints="1"/>
              </p:cNvSpPr>
              <p:nvPr/>
            </p:nvSpPr>
            <p:spPr bwMode="auto">
              <a:xfrm>
                <a:off x="5629275" y="1522413"/>
                <a:ext cx="104775" cy="133350"/>
              </a:xfrm>
              <a:custGeom>
                <a:avLst/>
                <a:gdLst>
                  <a:gd name="T0" fmla="*/ 156 w 265"/>
                  <a:gd name="T1" fmla="*/ 108 h 336"/>
                  <a:gd name="T2" fmla="*/ 156 w 265"/>
                  <a:gd name="T3" fmla="*/ 11 h 336"/>
                  <a:gd name="T4" fmla="*/ 252 w 265"/>
                  <a:gd name="T5" fmla="*/ 108 h 336"/>
                  <a:gd name="T6" fmla="*/ 156 w 265"/>
                  <a:gd name="T7" fmla="*/ 108 h 336"/>
                  <a:gd name="T8" fmla="*/ 165 w 265"/>
                  <a:gd name="T9" fmla="*/ 3 h 336"/>
                  <a:gd name="T10" fmla="*/ 161 w 265"/>
                  <a:gd name="T11" fmla="*/ 1 h 336"/>
                  <a:gd name="T12" fmla="*/ 156 w 265"/>
                  <a:gd name="T13" fmla="*/ 0 h 336"/>
                  <a:gd name="T14" fmla="*/ 12 w 265"/>
                  <a:gd name="T15" fmla="*/ 0 h 336"/>
                  <a:gd name="T16" fmla="*/ 7 w 265"/>
                  <a:gd name="T17" fmla="*/ 1 h 336"/>
                  <a:gd name="T18" fmla="*/ 3 w 265"/>
                  <a:gd name="T19" fmla="*/ 3 h 336"/>
                  <a:gd name="T20" fmla="*/ 1 w 265"/>
                  <a:gd name="T21" fmla="*/ 7 h 336"/>
                  <a:gd name="T22" fmla="*/ 0 w 265"/>
                  <a:gd name="T23" fmla="*/ 11 h 336"/>
                  <a:gd name="T24" fmla="*/ 0 w 265"/>
                  <a:gd name="T25" fmla="*/ 325 h 336"/>
                  <a:gd name="T26" fmla="*/ 1 w 265"/>
                  <a:gd name="T27" fmla="*/ 329 h 336"/>
                  <a:gd name="T28" fmla="*/ 3 w 265"/>
                  <a:gd name="T29" fmla="*/ 333 h 336"/>
                  <a:gd name="T30" fmla="*/ 7 w 265"/>
                  <a:gd name="T31" fmla="*/ 335 h 336"/>
                  <a:gd name="T32" fmla="*/ 12 w 265"/>
                  <a:gd name="T33" fmla="*/ 336 h 336"/>
                  <a:gd name="T34" fmla="*/ 253 w 265"/>
                  <a:gd name="T35" fmla="*/ 336 h 336"/>
                  <a:gd name="T36" fmla="*/ 258 w 265"/>
                  <a:gd name="T37" fmla="*/ 335 h 336"/>
                  <a:gd name="T38" fmla="*/ 261 w 265"/>
                  <a:gd name="T39" fmla="*/ 333 h 336"/>
                  <a:gd name="T40" fmla="*/ 264 w 265"/>
                  <a:gd name="T41" fmla="*/ 329 h 336"/>
                  <a:gd name="T42" fmla="*/ 265 w 265"/>
                  <a:gd name="T43" fmla="*/ 325 h 336"/>
                  <a:gd name="T44" fmla="*/ 265 w 265"/>
                  <a:gd name="T45" fmla="*/ 108 h 336"/>
                  <a:gd name="T46" fmla="*/ 264 w 265"/>
                  <a:gd name="T47" fmla="*/ 104 h 336"/>
                  <a:gd name="T48" fmla="*/ 261 w 265"/>
                  <a:gd name="T49" fmla="*/ 100 h 336"/>
                  <a:gd name="T50" fmla="*/ 165 w 265"/>
                  <a:gd name="T51" fmla="*/ 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336">
                    <a:moveTo>
                      <a:pt x="156" y="108"/>
                    </a:moveTo>
                    <a:lnTo>
                      <a:pt x="156" y="11"/>
                    </a:lnTo>
                    <a:lnTo>
                      <a:pt x="252" y="108"/>
                    </a:lnTo>
                    <a:lnTo>
                      <a:pt x="156" y="108"/>
                    </a:lnTo>
                    <a:close/>
                    <a:moveTo>
                      <a:pt x="165" y="3"/>
                    </a:moveTo>
                    <a:lnTo>
                      <a:pt x="161" y="1"/>
                    </a:lnTo>
                    <a:lnTo>
                      <a:pt x="156" y="0"/>
                    </a:lnTo>
                    <a:lnTo>
                      <a:pt x="12" y="0"/>
                    </a:lnTo>
                    <a:lnTo>
                      <a:pt x="7" y="1"/>
                    </a:lnTo>
                    <a:lnTo>
                      <a:pt x="3" y="3"/>
                    </a:lnTo>
                    <a:lnTo>
                      <a:pt x="1" y="7"/>
                    </a:lnTo>
                    <a:lnTo>
                      <a:pt x="0" y="11"/>
                    </a:lnTo>
                    <a:lnTo>
                      <a:pt x="0" y="325"/>
                    </a:lnTo>
                    <a:lnTo>
                      <a:pt x="1" y="329"/>
                    </a:lnTo>
                    <a:lnTo>
                      <a:pt x="3" y="333"/>
                    </a:lnTo>
                    <a:lnTo>
                      <a:pt x="7" y="335"/>
                    </a:lnTo>
                    <a:lnTo>
                      <a:pt x="12" y="336"/>
                    </a:lnTo>
                    <a:lnTo>
                      <a:pt x="253" y="336"/>
                    </a:lnTo>
                    <a:lnTo>
                      <a:pt x="258" y="335"/>
                    </a:lnTo>
                    <a:lnTo>
                      <a:pt x="261" y="333"/>
                    </a:lnTo>
                    <a:lnTo>
                      <a:pt x="264" y="329"/>
                    </a:lnTo>
                    <a:lnTo>
                      <a:pt x="265" y="325"/>
                    </a:lnTo>
                    <a:lnTo>
                      <a:pt x="265" y="108"/>
                    </a:lnTo>
                    <a:lnTo>
                      <a:pt x="264" y="104"/>
                    </a:lnTo>
                    <a:lnTo>
                      <a:pt x="261" y="100"/>
                    </a:lnTo>
                    <a:lnTo>
                      <a:pt x="16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sp>
            <p:nvSpPr>
              <p:cNvPr id="19" name="Freeform 964">
                <a:extLst>
                  <a:ext uri="{FF2B5EF4-FFF2-40B4-BE49-F238E27FC236}">
                    <a16:creationId xmlns:a16="http://schemas.microsoft.com/office/drawing/2014/main" id="{76B9DC36-B8CF-830D-F353-8B2069A24980}"/>
                  </a:ext>
                </a:extLst>
              </p:cNvPr>
              <p:cNvSpPr>
                <a:spLocks noEditPoints="1"/>
              </p:cNvSpPr>
              <p:nvPr/>
            </p:nvSpPr>
            <p:spPr bwMode="auto">
              <a:xfrm>
                <a:off x="5494338" y="1522413"/>
                <a:ext cx="106363" cy="133350"/>
              </a:xfrm>
              <a:custGeom>
                <a:avLst/>
                <a:gdLst>
                  <a:gd name="T0" fmla="*/ 157 w 266"/>
                  <a:gd name="T1" fmla="*/ 108 h 336"/>
                  <a:gd name="T2" fmla="*/ 157 w 266"/>
                  <a:gd name="T3" fmla="*/ 11 h 336"/>
                  <a:gd name="T4" fmla="*/ 252 w 266"/>
                  <a:gd name="T5" fmla="*/ 108 h 336"/>
                  <a:gd name="T6" fmla="*/ 157 w 266"/>
                  <a:gd name="T7" fmla="*/ 108 h 336"/>
                  <a:gd name="T8" fmla="*/ 166 w 266"/>
                  <a:gd name="T9" fmla="*/ 3 h 336"/>
                  <a:gd name="T10" fmla="*/ 162 w 266"/>
                  <a:gd name="T11" fmla="*/ 1 h 336"/>
                  <a:gd name="T12" fmla="*/ 157 w 266"/>
                  <a:gd name="T13" fmla="*/ 0 h 336"/>
                  <a:gd name="T14" fmla="*/ 13 w 266"/>
                  <a:gd name="T15" fmla="*/ 0 h 336"/>
                  <a:gd name="T16" fmla="*/ 8 w 266"/>
                  <a:gd name="T17" fmla="*/ 1 h 336"/>
                  <a:gd name="T18" fmla="*/ 5 w 266"/>
                  <a:gd name="T19" fmla="*/ 3 h 336"/>
                  <a:gd name="T20" fmla="*/ 1 w 266"/>
                  <a:gd name="T21" fmla="*/ 7 h 336"/>
                  <a:gd name="T22" fmla="*/ 0 w 266"/>
                  <a:gd name="T23" fmla="*/ 11 h 336"/>
                  <a:gd name="T24" fmla="*/ 0 w 266"/>
                  <a:gd name="T25" fmla="*/ 325 h 336"/>
                  <a:gd name="T26" fmla="*/ 1 w 266"/>
                  <a:gd name="T27" fmla="*/ 329 h 336"/>
                  <a:gd name="T28" fmla="*/ 5 w 266"/>
                  <a:gd name="T29" fmla="*/ 333 h 336"/>
                  <a:gd name="T30" fmla="*/ 8 w 266"/>
                  <a:gd name="T31" fmla="*/ 335 h 336"/>
                  <a:gd name="T32" fmla="*/ 13 w 266"/>
                  <a:gd name="T33" fmla="*/ 336 h 336"/>
                  <a:gd name="T34" fmla="*/ 253 w 266"/>
                  <a:gd name="T35" fmla="*/ 336 h 336"/>
                  <a:gd name="T36" fmla="*/ 258 w 266"/>
                  <a:gd name="T37" fmla="*/ 335 h 336"/>
                  <a:gd name="T38" fmla="*/ 263 w 266"/>
                  <a:gd name="T39" fmla="*/ 333 h 336"/>
                  <a:gd name="T40" fmla="*/ 265 w 266"/>
                  <a:gd name="T41" fmla="*/ 329 h 336"/>
                  <a:gd name="T42" fmla="*/ 266 w 266"/>
                  <a:gd name="T43" fmla="*/ 325 h 336"/>
                  <a:gd name="T44" fmla="*/ 266 w 266"/>
                  <a:gd name="T45" fmla="*/ 108 h 336"/>
                  <a:gd name="T46" fmla="*/ 265 w 266"/>
                  <a:gd name="T47" fmla="*/ 104 h 336"/>
                  <a:gd name="T48" fmla="*/ 263 w 266"/>
                  <a:gd name="T49" fmla="*/ 100 h 336"/>
                  <a:gd name="T50" fmla="*/ 166 w 266"/>
                  <a:gd name="T51" fmla="*/ 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336">
                    <a:moveTo>
                      <a:pt x="157" y="108"/>
                    </a:moveTo>
                    <a:lnTo>
                      <a:pt x="157" y="11"/>
                    </a:lnTo>
                    <a:lnTo>
                      <a:pt x="252" y="108"/>
                    </a:lnTo>
                    <a:lnTo>
                      <a:pt x="157" y="108"/>
                    </a:lnTo>
                    <a:close/>
                    <a:moveTo>
                      <a:pt x="166" y="3"/>
                    </a:moveTo>
                    <a:lnTo>
                      <a:pt x="162" y="1"/>
                    </a:lnTo>
                    <a:lnTo>
                      <a:pt x="157" y="0"/>
                    </a:lnTo>
                    <a:lnTo>
                      <a:pt x="13" y="0"/>
                    </a:lnTo>
                    <a:lnTo>
                      <a:pt x="8" y="1"/>
                    </a:lnTo>
                    <a:lnTo>
                      <a:pt x="5" y="3"/>
                    </a:lnTo>
                    <a:lnTo>
                      <a:pt x="1" y="7"/>
                    </a:lnTo>
                    <a:lnTo>
                      <a:pt x="0" y="11"/>
                    </a:lnTo>
                    <a:lnTo>
                      <a:pt x="0" y="325"/>
                    </a:lnTo>
                    <a:lnTo>
                      <a:pt x="1" y="329"/>
                    </a:lnTo>
                    <a:lnTo>
                      <a:pt x="5" y="333"/>
                    </a:lnTo>
                    <a:lnTo>
                      <a:pt x="8" y="335"/>
                    </a:lnTo>
                    <a:lnTo>
                      <a:pt x="13" y="336"/>
                    </a:lnTo>
                    <a:lnTo>
                      <a:pt x="253" y="336"/>
                    </a:lnTo>
                    <a:lnTo>
                      <a:pt x="258" y="335"/>
                    </a:lnTo>
                    <a:lnTo>
                      <a:pt x="263" y="333"/>
                    </a:lnTo>
                    <a:lnTo>
                      <a:pt x="265" y="329"/>
                    </a:lnTo>
                    <a:lnTo>
                      <a:pt x="266" y="325"/>
                    </a:lnTo>
                    <a:lnTo>
                      <a:pt x="266" y="108"/>
                    </a:lnTo>
                    <a:lnTo>
                      <a:pt x="265" y="104"/>
                    </a:lnTo>
                    <a:lnTo>
                      <a:pt x="263" y="100"/>
                    </a:lnTo>
                    <a:lnTo>
                      <a:pt x="16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grpSp>
      </p:grpSp>
      <p:sp>
        <p:nvSpPr>
          <p:cNvPr id="22" name="TextBox 47">
            <a:extLst>
              <a:ext uri="{FF2B5EF4-FFF2-40B4-BE49-F238E27FC236}">
                <a16:creationId xmlns:a16="http://schemas.microsoft.com/office/drawing/2014/main" id="{CE85FC3C-EB42-ABA2-9D71-7A29CEAD9977}"/>
              </a:ext>
            </a:extLst>
          </p:cNvPr>
          <p:cNvSpPr txBox="1"/>
          <p:nvPr/>
        </p:nvSpPr>
        <p:spPr>
          <a:xfrm>
            <a:off x="7245348" y="4475464"/>
            <a:ext cx="3981415" cy="861774"/>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u="sng">
                <a:latin typeface="Optima"/>
              </a:rPr>
              <a:t>Operational &amp; Maintenance Readiness</a:t>
            </a:r>
            <a:endParaRPr lang="en-US"/>
          </a:p>
          <a:p>
            <a:pPr marL="342900" indent="-342900">
              <a:buFont typeface="Arial" panose="020B0604020202020204" pitchFamily="34" charset="0"/>
              <a:buChar char="•"/>
            </a:pPr>
            <a:endParaRPr lang="en-GB" sz="1400">
              <a:latin typeface="Optima"/>
            </a:endParaRPr>
          </a:p>
          <a:p>
            <a:endParaRPr lang="en-GB" sz="1400">
              <a:latin typeface="Optima" panose="02000503060000020004" pitchFamily="2" charset="0"/>
            </a:endParaRPr>
          </a:p>
          <a:p>
            <a:pPr algn="r"/>
            <a:endParaRPr lang="en-US" sz="1400">
              <a:solidFill>
                <a:srgbClr val="143A60"/>
              </a:solidFill>
              <a:latin typeface="Optima" panose="02000503060000020004" pitchFamily="2" charset="0"/>
            </a:endParaRPr>
          </a:p>
        </p:txBody>
      </p:sp>
      <p:grpSp>
        <p:nvGrpSpPr>
          <p:cNvPr id="29" name="Group 28">
            <a:extLst>
              <a:ext uri="{FF2B5EF4-FFF2-40B4-BE49-F238E27FC236}">
                <a16:creationId xmlns:a16="http://schemas.microsoft.com/office/drawing/2014/main" id="{92D62D6D-771E-801E-A4A2-DC76723E4871}"/>
              </a:ext>
            </a:extLst>
          </p:cNvPr>
          <p:cNvGrpSpPr/>
          <p:nvPr/>
        </p:nvGrpSpPr>
        <p:grpSpPr>
          <a:xfrm>
            <a:off x="6267277" y="4257509"/>
            <a:ext cx="657225" cy="657225"/>
            <a:chOff x="5638939" y="4817529"/>
            <a:chExt cx="657225" cy="657225"/>
          </a:xfrm>
        </p:grpSpPr>
        <p:sp>
          <p:nvSpPr>
            <p:cNvPr id="24" name="Oval 23">
              <a:extLst>
                <a:ext uri="{FF2B5EF4-FFF2-40B4-BE49-F238E27FC236}">
                  <a16:creationId xmlns:a16="http://schemas.microsoft.com/office/drawing/2014/main" id="{8F18B02D-3537-F09A-14CA-D2EF794CD464}"/>
                </a:ext>
                <a:ext uri="{C183D7F6-B498-43B3-948B-1728B52AA6E4}">
                  <adec:decorative xmlns:adec="http://schemas.microsoft.com/office/drawing/2017/decorative" val="1"/>
                </a:ext>
              </a:extLst>
            </p:cNvPr>
            <p:cNvSpPr/>
            <p:nvPr/>
          </p:nvSpPr>
          <p:spPr>
            <a:xfrm>
              <a:off x="5638939" y="4817529"/>
              <a:ext cx="657225" cy="657225"/>
            </a:xfrm>
            <a:prstGeom prst="ellipse">
              <a:avLst/>
            </a:prstGeom>
            <a:solidFill>
              <a:srgbClr val="404040"/>
            </a:solidFill>
            <a:ln w="285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grpSp>
          <p:nvGrpSpPr>
            <p:cNvPr id="25" name="Group 24" descr="This is an icon of a cash register.">
              <a:extLst>
                <a:ext uri="{FF2B5EF4-FFF2-40B4-BE49-F238E27FC236}">
                  <a16:creationId xmlns:a16="http://schemas.microsoft.com/office/drawing/2014/main" id="{4E986202-8489-57D0-ECFE-B1462A41792B}"/>
                </a:ext>
              </a:extLst>
            </p:cNvPr>
            <p:cNvGrpSpPr/>
            <p:nvPr/>
          </p:nvGrpSpPr>
          <p:grpSpPr>
            <a:xfrm>
              <a:off x="5823883" y="5002472"/>
              <a:ext cx="287338" cy="287338"/>
              <a:chOff x="304800" y="771525"/>
              <a:chExt cx="287338" cy="287338"/>
            </a:xfrm>
            <a:solidFill>
              <a:schemeClr val="bg1"/>
            </a:solidFill>
          </p:grpSpPr>
          <p:sp>
            <p:nvSpPr>
              <p:cNvPr id="26" name="Freeform 321">
                <a:extLst>
                  <a:ext uri="{FF2B5EF4-FFF2-40B4-BE49-F238E27FC236}">
                    <a16:creationId xmlns:a16="http://schemas.microsoft.com/office/drawing/2014/main" id="{ADA32025-6EAC-F726-3CD9-B4DD488AA7D5}"/>
                  </a:ext>
                </a:extLst>
              </p:cNvPr>
              <p:cNvSpPr>
                <a:spLocks noEditPoints="1"/>
              </p:cNvSpPr>
              <p:nvPr/>
            </p:nvSpPr>
            <p:spPr bwMode="auto">
              <a:xfrm>
                <a:off x="306388" y="923925"/>
                <a:ext cx="284163" cy="68263"/>
              </a:xfrm>
              <a:custGeom>
                <a:avLst/>
                <a:gdLst>
                  <a:gd name="T0" fmla="*/ 694 w 895"/>
                  <a:gd name="T1" fmla="*/ 159 h 211"/>
                  <a:gd name="T2" fmla="*/ 657 w 895"/>
                  <a:gd name="T3" fmla="*/ 159 h 211"/>
                  <a:gd name="T4" fmla="*/ 657 w 895"/>
                  <a:gd name="T5" fmla="*/ 122 h 211"/>
                  <a:gd name="T6" fmla="*/ 694 w 895"/>
                  <a:gd name="T7" fmla="*/ 122 h 211"/>
                  <a:gd name="T8" fmla="*/ 694 w 895"/>
                  <a:gd name="T9" fmla="*/ 159 h 211"/>
                  <a:gd name="T10" fmla="*/ 637 w 895"/>
                  <a:gd name="T11" fmla="*/ 103 h 211"/>
                  <a:gd name="T12" fmla="*/ 600 w 895"/>
                  <a:gd name="T13" fmla="*/ 103 h 211"/>
                  <a:gd name="T14" fmla="*/ 600 w 895"/>
                  <a:gd name="T15" fmla="*/ 65 h 211"/>
                  <a:gd name="T16" fmla="*/ 637 w 895"/>
                  <a:gd name="T17" fmla="*/ 65 h 211"/>
                  <a:gd name="T18" fmla="*/ 637 w 895"/>
                  <a:gd name="T19" fmla="*/ 103 h 211"/>
                  <a:gd name="T20" fmla="*/ 581 w 895"/>
                  <a:gd name="T21" fmla="*/ 159 h 211"/>
                  <a:gd name="T22" fmla="*/ 543 w 895"/>
                  <a:gd name="T23" fmla="*/ 159 h 211"/>
                  <a:gd name="T24" fmla="*/ 543 w 895"/>
                  <a:gd name="T25" fmla="*/ 122 h 211"/>
                  <a:gd name="T26" fmla="*/ 581 w 895"/>
                  <a:gd name="T27" fmla="*/ 122 h 211"/>
                  <a:gd name="T28" fmla="*/ 581 w 895"/>
                  <a:gd name="T29" fmla="*/ 159 h 211"/>
                  <a:gd name="T30" fmla="*/ 524 w 895"/>
                  <a:gd name="T31" fmla="*/ 103 h 211"/>
                  <a:gd name="T32" fmla="*/ 485 w 895"/>
                  <a:gd name="T33" fmla="*/ 103 h 211"/>
                  <a:gd name="T34" fmla="*/ 485 w 895"/>
                  <a:gd name="T35" fmla="*/ 65 h 211"/>
                  <a:gd name="T36" fmla="*/ 524 w 895"/>
                  <a:gd name="T37" fmla="*/ 65 h 211"/>
                  <a:gd name="T38" fmla="*/ 524 w 895"/>
                  <a:gd name="T39" fmla="*/ 103 h 211"/>
                  <a:gd name="T40" fmla="*/ 467 w 895"/>
                  <a:gd name="T41" fmla="*/ 159 h 211"/>
                  <a:gd name="T42" fmla="*/ 428 w 895"/>
                  <a:gd name="T43" fmla="*/ 159 h 211"/>
                  <a:gd name="T44" fmla="*/ 428 w 895"/>
                  <a:gd name="T45" fmla="*/ 122 h 211"/>
                  <a:gd name="T46" fmla="*/ 467 w 895"/>
                  <a:gd name="T47" fmla="*/ 122 h 211"/>
                  <a:gd name="T48" fmla="*/ 467 w 895"/>
                  <a:gd name="T49" fmla="*/ 159 h 211"/>
                  <a:gd name="T50" fmla="*/ 410 w 895"/>
                  <a:gd name="T51" fmla="*/ 103 h 211"/>
                  <a:gd name="T52" fmla="*/ 371 w 895"/>
                  <a:gd name="T53" fmla="*/ 103 h 211"/>
                  <a:gd name="T54" fmla="*/ 371 w 895"/>
                  <a:gd name="T55" fmla="*/ 65 h 211"/>
                  <a:gd name="T56" fmla="*/ 410 w 895"/>
                  <a:gd name="T57" fmla="*/ 65 h 211"/>
                  <a:gd name="T58" fmla="*/ 410 w 895"/>
                  <a:gd name="T59" fmla="*/ 103 h 211"/>
                  <a:gd name="T60" fmla="*/ 353 w 895"/>
                  <a:gd name="T61" fmla="*/ 159 h 211"/>
                  <a:gd name="T62" fmla="*/ 315 w 895"/>
                  <a:gd name="T63" fmla="*/ 159 h 211"/>
                  <a:gd name="T64" fmla="*/ 315 w 895"/>
                  <a:gd name="T65" fmla="*/ 122 h 211"/>
                  <a:gd name="T66" fmla="*/ 353 w 895"/>
                  <a:gd name="T67" fmla="*/ 122 h 211"/>
                  <a:gd name="T68" fmla="*/ 353 w 895"/>
                  <a:gd name="T69" fmla="*/ 159 h 211"/>
                  <a:gd name="T70" fmla="*/ 295 w 895"/>
                  <a:gd name="T71" fmla="*/ 103 h 211"/>
                  <a:gd name="T72" fmla="*/ 258 w 895"/>
                  <a:gd name="T73" fmla="*/ 103 h 211"/>
                  <a:gd name="T74" fmla="*/ 258 w 895"/>
                  <a:gd name="T75" fmla="*/ 65 h 211"/>
                  <a:gd name="T76" fmla="*/ 295 w 895"/>
                  <a:gd name="T77" fmla="*/ 65 h 211"/>
                  <a:gd name="T78" fmla="*/ 295 w 895"/>
                  <a:gd name="T79" fmla="*/ 103 h 211"/>
                  <a:gd name="T80" fmla="*/ 238 w 895"/>
                  <a:gd name="T81" fmla="*/ 159 h 211"/>
                  <a:gd name="T82" fmla="*/ 201 w 895"/>
                  <a:gd name="T83" fmla="*/ 159 h 211"/>
                  <a:gd name="T84" fmla="*/ 201 w 895"/>
                  <a:gd name="T85" fmla="*/ 122 h 211"/>
                  <a:gd name="T86" fmla="*/ 238 w 895"/>
                  <a:gd name="T87" fmla="*/ 122 h 211"/>
                  <a:gd name="T88" fmla="*/ 238 w 895"/>
                  <a:gd name="T89" fmla="*/ 159 h 211"/>
                  <a:gd name="T90" fmla="*/ 815 w 895"/>
                  <a:gd name="T91" fmla="*/ 0 h 211"/>
                  <a:gd name="T92" fmla="*/ 80 w 895"/>
                  <a:gd name="T93" fmla="*/ 0 h 211"/>
                  <a:gd name="T94" fmla="*/ 0 w 895"/>
                  <a:gd name="T95" fmla="*/ 211 h 211"/>
                  <a:gd name="T96" fmla="*/ 895 w 895"/>
                  <a:gd name="T97" fmla="*/ 211 h 211"/>
                  <a:gd name="T98" fmla="*/ 815 w 895"/>
                  <a:gd name="T9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5" h="211">
                    <a:moveTo>
                      <a:pt x="694" y="159"/>
                    </a:moveTo>
                    <a:lnTo>
                      <a:pt x="657" y="159"/>
                    </a:lnTo>
                    <a:lnTo>
                      <a:pt x="657" y="122"/>
                    </a:lnTo>
                    <a:lnTo>
                      <a:pt x="694" y="122"/>
                    </a:lnTo>
                    <a:lnTo>
                      <a:pt x="694" y="159"/>
                    </a:lnTo>
                    <a:close/>
                    <a:moveTo>
                      <a:pt x="637" y="103"/>
                    </a:moveTo>
                    <a:lnTo>
                      <a:pt x="600" y="103"/>
                    </a:lnTo>
                    <a:lnTo>
                      <a:pt x="600" y="65"/>
                    </a:lnTo>
                    <a:lnTo>
                      <a:pt x="637" y="65"/>
                    </a:lnTo>
                    <a:lnTo>
                      <a:pt x="637" y="103"/>
                    </a:lnTo>
                    <a:close/>
                    <a:moveTo>
                      <a:pt x="581" y="159"/>
                    </a:moveTo>
                    <a:lnTo>
                      <a:pt x="543" y="159"/>
                    </a:lnTo>
                    <a:lnTo>
                      <a:pt x="543" y="122"/>
                    </a:lnTo>
                    <a:lnTo>
                      <a:pt x="581" y="122"/>
                    </a:lnTo>
                    <a:lnTo>
                      <a:pt x="581" y="159"/>
                    </a:lnTo>
                    <a:close/>
                    <a:moveTo>
                      <a:pt x="524" y="103"/>
                    </a:moveTo>
                    <a:lnTo>
                      <a:pt x="485" y="103"/>
                    </a:lnTo>
                    <a:lnTo>
                      <a:pt x="485" y="65"/>
                    </a:lnTo>
                    <a:lnTo>
                      <a:pt x="524" y="65"/>
                    </a:lnTo>
                    <a:lnTo>
                      <a:pt x="524" y="103"/>
                    </a:lnTo>
                    <a:close/>
                    <a:moveTo>
                      <a:pt x="467" y="159"/>
                    </a:moveTo>
                    <a:lnTo>
                      <a:pt x="428" y="159"/>
                    </a:lnTo>
                    <a:lnTo>
                      <a:pt x="428" y="122"/>
                    </a:lnTo>
                    <a:lnTo>
                      <a:pt x="467" y="122"/>
                    </a:lnTo>
                    <a:lnTo>
                      <a:pt x="467" y="159"/>
                    </a:lnTo>
                    <a:close/>
                    <a:moveTo>
                      <a:pt x="410" y="103"/>
                    </a:moveTo>
                    <a:lnTo>
                      <a:pt x="371" y="103"/>
                    </a:lnTo>
                    <a:lnTo>
                      <a:pt x="371" y="65"/>
                    </a:lnTo>
                    <a:lnTo>
                      <a:pt x="410" y="65"/>
                    </a:lnTo>
                    <a:lnTo>
                      <a:pt x="410" y="103"/>
                    </a:lnTo>
                    <a:close/>
                    <a:moveTo>
                      <a:pt x="353" y="159"/>
                    </a:moveTo>
                    <a:lnTo>
                      <a:pt x="315" y="159"/>
                    </a:lnTo>
                    <a:lnTo>
                      <a:pt x="315" y="122"/>
                    </a:lnTo>
                    <a:lnTo>
                      <a:pt x="353" y="122"/>
                    </a:lnTo>
                    <a:lnTo>
                      <a:pt x="353" y="159"/>
                    </a:lnTo>
                    <a:close/>
                    <a:moveTo>
                      <a:pt x="295" y="103"/>
                    </a:moveTo>
                    <a:lnTo>
                      <a:pt x="258" y="103"/>
                    </a:lnTo>
                    <a:lnTo>
                      <a:pt x="258" y="65"/>
                    </a:lnTo>
                    <a:lnTo>
                      <a:pt x="295" y="65"/>
                    </a:lnTo>
                    <a:lnTo>
                      <a:pt x="295" y="103"/>
                    </a:lnTo>
                    <a:close/>
                    <a:moveTo>
                      <a:pt x="238" y="159"/>
                    </a:moveTo>
                    <a:lnTo>
                      <a:pt x="201" y="159"/>
                    </a:lnTo>
                    <a:lnTo>
                      <a:pt x="201" y="122"/>
                    </a:lnTo>
                    <a:lnTo>
                      <a:pt x="238" y="122"/>
                    </a:lnTo>
                    <a:lnTo>
                      <a:pt x="238" y="159"/>
                    </a:lnTo>
                    <a:close/>
                    <a:moveTo>
                      <a:pt x="815" y="0"/>
                    </a:moveTo>
                    <a:lnTo>
                      <a:pt x="80" y="0"/>
                    </a:lnTo>
                    <a:lnTo>
                      <a:pt x="0" y="211"/>
                    </a:lnTo>
                    <a:lnTo>
                      <a:pt x="895" y="211"/>
                    </a:lnTo>
                    <a:lnTo>
                      <a:pt x="8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sp>
            <p:nvSpPr>
              <p:cNvPr id="27" name="Freeform 322">
                <a:extLst>
                  <a:ext uri="{FF2B5EF4-FFF2-40B4-BE49-F238E27FC236}">
                    <a16:creationId xmlns:a16="http://schemas.microsoft.com/office/drawing/2014/main" id="{2B12BF63-6B5B-9249-7FF3-EE579BA157E9}"/>
                  </a:ext>
                </a:extLst>
              </p:cNvPr>
              <p:cNvSpPr>
                <a:spLocks noEditPoints="1"/>
              </p:cNvSpPr>
              <p:nvPr/>
            </p:nvSpPr>
            <p:spPr bwMode="auto">
              <a:xfrm>
                <a:off x="304800" y="1001713"/>
                <a:ext cx="287338" cy="57150"/>
              </a:xfrm>
              <a:custGeom>
                <a:avLst/>
                <a:gdLst>
                  <a:gd name="T0" fmla="*/ 572 w 903"/>
                  <a:gd name="T1" fmla="*/ 78 h 180"/>
                  <a:gd name="T2" fmla="*/ 569 w 903"/>
                  <a:gd name="T3" fmla="*/ 84 h 180"/>
                  <a:gd name="T4" fmla="*/ 565 w 903"/>
                  <a:gd name="T5" fmla="*/ 88 h 180"/>
                  <a:gd name="T6" fmla="*/ 560 w 903"/>
                  <a:gd name="T7" fmla="*/ 90 h 180"/>
                  <a:gd name="T8" fmla="*/ 554 w 903"/>
                  <a:gd name="T9" fmla="*/ 90 h 180"/>
                  <a:gd name="T10" fmla="*/ 548 w 903"/>
                  <a:gd name="T11" fmla="*/ 88 h 180"/>
                  <a:gd name="T12" fmla="*/ 545 w 903"/>
                  <a:gd name="T13" fmla="*/ 84 h 180"/>
                  <a:gd name="T14" fmla="*/ 543 w 903"/>
                  <a:gd name="T15" fmla="*/ 78 h 180"/>
                  <a:gd name="T16" fmla="*/ 542 w 903"/>
                  <a:gd name="T17" fmla="*/ 60 h 180"/>
                  <a:gd name="T18" fmla="*/ 331 w 903"/>
                  <a:gd name="T19" fmla="*/ 75 h 180"/>
                  <a:gd name="T20" fmla="*/ 330 w 903"/>
                  <a:gd name="T21" fmla="*/ 80 h 180"/>
                  <a:gd name="T22" fmla="*/ 327 w 903"/>
                  <a:gd name="T23" fmla="*/ 86 h 180"/>
                  <a:gd name="T24" fmla="*/ 322 w 903"/>
                  <a:gd name="T25" fmla="*/ 89 h 180"/>
                  <a:gd name="T26" fmla="*/ 316 w 903"/>
                  <a:gd name="T27" fmla="*/ 90 h 180"/>
                  <a:gd name="T28" fmla="*/ 310 w 903"/>
                  <a:gd name="T29" fmla="*/ 89 h 180"/>
                  <a:gd name="T30" fmla="*/ 306 w 903"/>
                  <a:gd name="T31" fmla="*/ 86 h 180"/>
                  <a:gd name="T32" fmla="*/ 302 w 903"/>
                  <a:gd name="T33" fmla="*/ 80 h 180"/>
                  <a:gd name="T34" fmla="*/ 301 w 903"/>
                  <a:gd name="T35" fmla="*/ 75 h 180"/>
                  <a:gd name="T36" fmla="*/ 301 w 903"/>
                  <a:gd name="T37" fmla="*/ 42 h 180"/>
                  <a:gd name="T38" fmla="*/ 304 w 903"/>
                  <a:gd name="T39" fmla="*/ 36 h 180"/>
                  <a:gd name="T40" fmla="*/ 308 w 903"/>
                  <a:gd name="T41" fmla="*/ 32 h 180"/>
                  <a:gd name="T42" fmla="*/ 313 w 903"/>
                  <a:gd name="T43" fmla="*/ 30 h 180"/>
                  <a:gd name="T44" fmla="*/ 557 w 903"/>
                  <a:gd name="T45" fmla="*/ 30 h 180"/>
                  <a:gd name="T46" fmla="*/ 563 w 903"/>
                  <a:gd name="T47" fmla="*/ 31 h 180"/>
                  <a:gd name="T48" fmla="*/ 567 w 903"/>
                  <a:gd name="T49" fmla="*/ 34 h 180"/>
                  <a:gd name="T50" fmla="*/ 571 w 903"/>
                  <a:gd name="T51" fmla="*/ 39 h 180"/>
                  <a:gd name="T52" fmla="*/ 572 w 903"/>
                  <a:gd name="T53" fmla="*/ 45 h 180"/>
                  <a:gd name="T54" fmla="*/ 0 w 903"/>
                  <a:gd name="T55" fmla="*/ 0 h 180"/>
                  <a:gd name="T56" fmla="*/ 0 w 903"/>
                  <a:gd name="T57" fmla="*/ 168 h 180"/>
                  <a:gd name="T58" fmla="*/ 2 w 903"/>
                  <a:gd name="T59" fmla="*/ 174 h 180"/>
                  <a:gd name="T60" fmla="*/ 6 w 903"/>
                  <a:gd name="T61" fmla="*/ 178 h 180"/>
                  <a:gd name="T62" fmla="*/ 12 w 903"/>
                  <a:gd name="T63" fmla="*/ 180 h 180"/>
                  <a:gd name="T64" fmla="*/ 888 w 903"/>
                  <a:gd name="T65" fmla="*/ 180 h 180"/>
                  <a:gd name="T66" fmla="*/ 894 w 903"/>
                  <a:gd name="T67" fmla="*/ 179 h 180"/>
                  <a:gd name="T68" fmla="*/ 899 w 903"/>
                  <a:gd name="T69" fmla="*/ 176 h 180"/>
                  <a:gd name="T70" fmla="*/ 902 w 903"/>
                  <a:gd name="T71" fmla="*/ 172 h 180"/>
                  <a:gd name="T72" fmla="*/ 903 w 903"/>
                  <a:gd name="T73" fmla="*/ 165 h 180"/>
                  <a:gd name="T74" fmla="*/ 0 w 903"/>
                  <a:gd name="T7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3" h="180">
                    <a:moveTo>
                      <a:pt x="572" y="75"/>
                    </a:moveTo>
                    <a:lnTo>
                      <a:pt x="572" y="78"/>
                    </a:lnTo>
                    <a:lnTo>
                      <a:pt x="571" y="80"/>
                    </a:lnTo>
                    <a:lnTo>
                      <a:pt x="569" y="84"/>
                    </a:lnTo>
                    <a:lnTo>
                      <a:pt x="567" y="86"/>
                    </a:lnTo>
                    <a:lnTo>
                      <a:pt x="565" y="88"/>
                    </a:lnTo>
                    <a:lnTo>
                      <a:pt x="563" y="89"/>
                    </a:lnTo>
                    <a:lnTo>
                      <a:pt x="560" y="90"/>
                    </a:lnTo>
                    <a:lnTo>
                      <a:pt x="557" y="90"/>
                    </a:lnTo>
                    <a:lnTo>
                      <a:pt x="554" y="90"/>
                    </a:lnTo>
                    <a:lnTo>
                      <a:pt x="551" y="89"/>
                    </a:lnTo>
                    <a:lnTo>
                      <a:pt x="548" y="88"/>
                    </a:lnTo>
                    <a:lnTo>
                      <a:pt x="546" y="86"/>
                    </a:lnTo>
                    <a:lnTo>
                      <a:pt x="545" y="84"/>
                    </a:lnTo>
                    <a:lnTo>
                      <a:pt x="543" y="80"/>
                    </a:lnTo>
                    <a:lnTo>
                      <a:pt x="543" y="78"/>
                    </a:lnTo>
                    <a:lnTo>
                      <a:pt x="542" y="75"/>
                    </a:lnTo>
                    <a:lnTo>
                      <a:pt x="542" y="60"/>
                    </a:lnTo>
                    <a:lnTo>
                      <a:pt x="331" y="60"/>
                    </a:lnTo>
                    <a:lnTo>
                      <a:pt x="331" y="75"/>
                    </a:lnTo>
                    <a:lnTo>
                      <a:pt x="331" y="78"/>
                    </a:lnTo>
                    <a:lnTo>
                      <a:pt x="330" y="80"/>
                    </a:lnTo>
                    <a:lnTo>
                      <a:pt x="328" y="84"/>
                    </a:lnTo>
                    <a:lnTo>
                      <a:pt x="327" y="86"/>
                    </a:lnTo>
                    <a:lnTo>
                      <a:pt x="325" y="88"/>
                    </a:lnTo>
                    <a:lnTo>
                      <a:pt x="322" y="89"/>
                    </a:lnTo>
                    <a:lnTo>
                      <a:pt x="320" y="90"/>
                    </a:lnTo>
                    <a:lnTo>
                      <a:pt x="316" y="90"/>
                    </a:lnTo>
                    <a:lnTo>
                      <a:pt x="313" y="90"/>
                    </a:lnTo>
                    <a:lnTo>
                      <a:pt x="310" y="89"/>
                    </a:lnTo>
                    <a:lnTo>
                      <a:pt x="308" y="88"/>
                    </a:lnTo>
                    <a:lnTo>
                      <a:pt x="306" y="86"/>
                    </a:lnTo>
                    <a:lnTo>
                      <a:pt x="304" y="84"/>
                    </a:lnTo>
                    <a:lnTo>
                      <a:pt x="302" y="80"/>
                    </a:lnTo>
                    <a:lnTo>
                      <a:pt x="301" y="78"/>
                    </a:lnTo>
                    <a:lnTo>
                      <a:pt x="301" y="75"/>
                    </a:lnTo>
                    <a:lnTo>
                      <a:pt x="301" y="45"/>
                    </a:lnTo>
                    <a:lnTo>
                      <a:pt x="301" y="42"/>
                    </a:lnTo>
                    <a:lnTo>
                      <a:pt x="302" y="39"/>
                    </a:lnTo>
                    <a:lnTo>
                      <a:pt x="304" y="36"/>
                    </a:lnTo>
                    <a:lnTo>
                      <a:pt x="306" y="34"/>
                    </a:lnTo>
                    <a:lnTo>
                      <a:pt x="308" y="32"/>
                    </a:lnTo>
                    <a:lnTo>
                      <a:pt x="310" y="31"/>
                    </a:lnTo>
                    <a:lnTo>
                      <a:pt x="313" y="30"/>
                    </a:lnTo>
                    <a:lnTo>
                      <a:pt x="316" y="30"/>
                    </a:lnTo>
                    <a:lnTo>
                      <a:pt x="557" y="30"/>
                    </a:lnTo>
                    <a:lnTo>
                      <a:pt x="560" y="30"/>
                    </a:lnTo>
                    <a:lnTo>
                      <a:pt x="563" y="31"/>
                    </a:lnTo>
                    <a:lnTo>
                      <a:pt x="565" y="32"/>
                    </a:lnTo>
                    <a:lnTo>
                      <a:pt x="567" y="34"/>
                    </a:lnTo>
                    <a:lnTo>
                      <a:pt x="569" y="36"/>
                    </a:lnTo>
                    <a:lnTo>
                      <a:pt x="571" y="39"/>
                    </a:lnTo>
                    <a:lnTo>
                      <a:pt x="572" y="42"/>
                    </a:lnTo>
                    <a:lnTo>
                      <a:pt x="572" y="45"/>
                    </a:lnTo>
                    <a:lnTo>
                      <a:pt x="572" y="75"/>
                    </a:lnTo>
                    <a:close/>
                    <a:moveTo>
                      <a:pt x="0" y="0"/>
                    </a:moveTo>
                    <a:lnTo>
                      <a:pt x="0" y="165"/>
                    </a:lnTo>
                    <a:lnTo>
                      <a:pt x="0" y="168"/>
                    </a:lnTo>
                    <a:lnTo>
                      <a:pt x="1" y="172"/>
                    </a:lnTo>
                    <a:lnTo>
                      <a:pt x="2" y="174"/>
                    </a:lnTo>
                    <a:lnTo>
                      <a:pt x="4" y="176"/>
                    </a:lnTo>
                    <a:lnTo>
                      <a:pt x="6" y="178"/>
                    </a:lnTo>
                    <a:lnTo>
                      <a:pt x="10" y="179"/>
                    </a:lnTo>
                    <a:lnTo>
                      <a:pt x="12" y="180"/>
                    </a:lnTo>
                    <a:lnTo>
                      <a:pt x="15" y="180"/>
                    </a:lnTo>
                    <a:lnTo>
                      <a:pt x="888" y="180"/>
                    </a:lnTo>
                    <a:lnTo>
                      <a:pt x="891" y="180"/>
                    </a:lnTo>
                    <a:lnTo>
                      <a:pt x="894" y="179"/>
                    </a:lnTo>
                    <a:lnTo>
                      <a:pt x="897" y="178"/>
                    </a:lnTo>
                    <a:lnTo>
                      <a:pt x="899" y="176"/>
                    </a:lnTo>
                    <a:lnTo>
                      <a:pt x="901" y="174"/>
                    </a:lnTo>
                    <a:lnTo>
                      <a:pt x="902" y="172"/>
                    </a:lnTo>
                    <a:lnTo>
                      <a:pt x="903" y="168"/>
                    </a:lnTo>
                    <a:lnTo>
                      <a:pt x="903" y="165"/>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sp>
            <p:nvSpPr>
              <p:cNvPr id="28" name="Freeform 323">
                <a:extLst>
                  <a:ext uri="{FF2B5EF4-FFF2-40B4-BE49-F238E27FC236}">
                    <a16:creationId xmlns:a16="http://schemas.microsoft.com/office/drawing/2014/main" id="{F9403D91-2C02-7343-EDC5-169CAD5CE639}"/>
                  </a:ext>
                </a:extLst>
              </p:cNvPr>
              <p:cNvSpPr>
                <a:spLocks noEditPoints="1"/>
              </p:cNvSpPr>
              <p:nvPr/>
            </p:nvSpPr>
            <p:spPr bwMode="auto">
              <a:xfrm>
                <a:off x="333375" y="771525"/>
                <a:ext cx="230188" cy="142875"/>
              </a:xfrm>
              <a:custGeom>
                <a:avLst/>
                <a:gdLst>
                  <a:gd name="T0" fmla="*/ 448 w 723"/>
                  <a:gd name="T1" fmla="*/ 361 h 452"/>
                  <a:gd name="T2" fmla="*/ 441 w 723"/>
                  <a:gd name="T3" fmla="*/ 357 h 452"/>
                  <a:gd name="T4" fmla="*/ 438 w 723"/>
                  <a:gd name="T5" fmla="*/ 350 h 452"/>
                  <a:gd name="T6" fmla="*/ 438 w 723"/>
                  <a:gd name="T7" fmla="*/ 340 h 452"/>
                  <a:gd name="T8" fmla="*/ 443 w 723"/>
                  <a:gd name="T9" fmla="*/ 334 h 452"/>
                  <a:gd name="T10" fmla="*/ 452 w 723"/>
                  <a:gd name="T11" fmla="*/ 331 h 452"/>
                  <a:gd name="T12" fmla="*/ 608 w 723"/>
                  <a:gd name="T13" fmla="*/ 333 h 452"/>
                  <a:gd name="T14" fmla="*/ 615 w 723"/>
                  <a:gd name="T15" fmla="*/ 338 h 452"/>
                  <a:gd name="T16" fmla="*/ 618 w 723"/>
                  <a:gd name="T17" fmla="*/ 346 h 452"/>
                  <a:gd name="T18" fmla="*/ 615 w 723"/>
                  <a:gd name="T19" fmla="*/ 355 h 452"/>
                  <a:gd name="T20" fmla="*/ 608 w 723"/>
                  <a:gd name="T21" fmla="*/ 360 h 452"/>
                  <a:gd name="T22" fmla="*/ 331 w 723"/>
                  <a:gd name="T23" fmla="*/ 407 h 452"/>
                  <a:gd name="T24" fmla="*/ 329 w 723"/>
                  <a:gd name="T25" fmla="*/ 415 h 452"/>
                  <a:gd name="T26" fmla="*/ 322 w 723"/>
                  <a:gd name="T27" fmla="*/ 420 h 452"/>
                  <a:gd name="T28" fmla="*/ 105 w 723"/>
                  <a:gd name="T29" fmla="*/ 422 h 452"/>
                  <a:gd name="T30" fmla="*/ 98 w 723"/>
                  <a:gd name="T31" fmla="*/ 419 h 452"/>
                  <a:gd name="T32" fmla="*/ 92 w 723"/>
                  <a:gd name="T33" fmla="*/ 412 h 452"/>
                  <a:gd name="T34" fmla="*/ 90 w 723"/>
                  <a:gd name="T35" fmla="*/ 286 h 452"/>
                  <a:gd name="T36" fmla="*/ 93 w 723"/>
                  <a:gd name="T37" fmla="*/ 278 h 452"/>
                  <a:gd name="T38" fmla="*/ 100 w 723"/>
                  <a:gd name="T39" fmla="*/ 272 h 452"/>
                  <a:gd name="T40" fmla="*/ 316 w 723"/>
                  <a:gd name="T41" fmla="*/ 271 h 452"/>
                  <a:gd name="T42" fmla="*/ 325 w 723"/>
                  <a:gd name="T43" fmla="*/ 274 h 452"/>
                  <a:gd name="T44" fmla="*/ 330 w 723"/>
                  <a:gd name="T45" fmla="*/ 280 h 452"/>
                  <a:gd name="T46" fmla="*/ 331 w 723"/>
                  <a:gd name="T47" fmla="*/ 407 h 452"/>
                  <a:gd name="T48" fmla="*/ 722 w 723"/>
                  <a:gd name="T49" fmla="*/ 220 h 452"/>
                  <a:gd name="T50" fmla="*/ 717 w 723"/>
                  <a:gd name="T51" fmla="*/ 213 h 452"/>
                  <a:gd name="T52" fmla="*/ 708 w 723"/>
                  <a:gd name="T53" fmla="*/ 211 h 452"/>
                  <a:gd name="T54" fmla="*/ 678 w 723"/>
                  <a:gd name="T55" fmla="*/ 150 h 452"/>
                  <a:gd name="T56" fmla="*/ 703 w 723"/>
                  <a:gd name="T57" fmla="*/ 143 h 452"/>
                  <a:gd name="T58" fmla="*/ 720 w 723"/>
                  <a:gd name="T59" fmla="*/ 123 h 452"/>
                  <a:gd name="T60" fmla="*/ 723 w 723"/>
                  <a:gd name="T61" fmla="*/ 45 h 452"/>
                  <a:gd name="T62" fmla="*/ 715 w 723"/>
                  <a:gd name="T63" fmla="*/ 20 h 452"/>
                  <a:gd name="T64" fmla="*/ 695 w 723"/>
                  <a:gd name="T65" fmla="*/ 3 h 452"/>
                  <a:gd name="T66" fmla="*/ 497 w 723"/>
                  <a:gd name="T67" fmla="*/ 0 h 452"/>
                  <a:gd name="T68" fmla="*/ 472 w 723"/>
                  <a:gd name="T69" fmla="*/ 8 h 452"/>
                  <a:gd name="T70" fmla="*/ 456 w 723"/>
                  <a:gd name="T71" fmla="*/ 28 h 452"/>
                  <a:gd name="T72" fmla="*/ 452 w 723"/>
                  <a:gd name="T73" fmla="*/ 105 h 452"/>
                  <a:gd name="T74" fmla="*/ 460 w 723"/>
                  <a:gd name="T75" fmla="*/ 131 h 452"/>
                  <a:gd name="T76" fmla="*/ 479 w 723"/>
                  <a:gd name="T77" fmla="*/ 147 h 452"/>
                  <a:gd name="T78" fmla="*/ 573 w 723"/>
                  <a:gd name="T79" fmla="*/ 150 h 452"/>
                  <a:gd name="T80" fmla="*/ 301 w 723"/>
                  <a:gd name="T81" fmla="*/ 75 h 452"/>
                  <a:gd name="T82" fmla="*/ 297 w 723"/>
                  <a:gd name="T83" fmla="*/ 65 h 452"/>
                  <a:gd name="T84" fmla="*/ 288 w 723"/>
                  <a:gd name="T85" fmla="*/ 60 h 452"/>
                  <a:gd name="T86" fmla="*/ 130 w 723"/>
                  <a:gd name="T87" fmla="*/ 121 h 452"/>
                  <a:gd name="T88" fmla="*/ 121 w 723"/>
                  <a:gd name="T89" fmla="*/ 131 h 452"/>
                  <a:gd name="T90" fmla="*/ 15 w 723"/>
                  <a:gd name="T91" fmla="*/ 211 h 452"/>
                  <a:gd name="T92" fmla="*/ 7 w 723"/>
                  <a:gd name="T93" fmla="*/ 213 h 452"/>
                  <a:gd name="T94" fmla="*/ 1 w 723"/>
                  <a:gd name="T95" fmla="*/ 220 h 452"/>
                  <a:gd name="T96" fmla="*/ 0 w 723"/>
                  <a:gd name="T9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3" h="452">
                    <a:moveTo>
                      <a:pt x="603" y="361"/>
                    </a:moveTo>
                    <a:lnTo>
                      <a:pt x="452" y="361"/>
                    </a:lnTo>
                    <a:lnTo>
                      <a:pt x="448" y="361"/>
                    </a:lnTo>
                    <a:lnTo>
                      <a:pt x="446" y="360"/>
                    </a:lnTo>
                    <a:lnTo>
                      <a:pt x="443" y="359"/>
                    </a:lnTo>
                    <a:lnTo>
                      <a:pt x="441" y="357"/>
                    </a:lnTo>
                    <a:lnTo>
                      <a:pt x="440" y="355"/>
                    </a:lnTo>
                    <a:lnTo>
                      <a:pt x="438" y="352"/>
                    </a:lnTo>
                    <a:lnTo>
                      <a:pt x="438" y="350"/>
                    </a:lnTo>
                    <a:lnTo>
                      <a:pt x="437" y="346"/>
                    </a:lnTo>
                    <a:lnTo>
                      <a:pt x="438" y="343"/>
                    </a:lnTo>
                    <a:lnTo>
                      <a:pt x="438" y="340"/>
                    </a:lnTo>
                    <a:lnTo>
                      <a:pt x="440" y="338"/>
                    </a:lnTo>
                    <a:lnTo>
                      <a:pt x="441" y="336"/>
                    </a:lnTo>
                    <a:lnTo>
                      <a:pt x="443" y="334"/>
                    </a:lnTo>
                    <a:lnTo>
                      <a:pt x="446" y="333"/>
                    </a:lnTo>
                    <a:lnTo>
                      <a:pt x="448" y="331"/>
                    </a:lnTo>
                    <a:lnTo>
                      <a:pt x="452" y="331"/>
                    </a:lnTo>
                    <a:lnTo>
                      <a:pt x="603" y="331"/>
                    </a:lnTo>
                    <a:lnTo>
                      <a:pt x="605" y="331"/>
                    </a:lnTo>
                    <a:lnTo>
                      <a:pt x="608" y="333"/>
                    </a:lnTo>
                    <a:lnTo>
                      <a:pt x="610" y="334"/>
                    </a:lnTo>
                    <a:lnTo>
                      <a:pt x="614" y="336"/>
                    </a:lnTo>
                    <a:lnTo>
                      <a:pt x="615" y="338"/>
                    </a:lnTo>
                    <a:lnTo>
                      <a:pt x="617" y="340"/>
                    </a:lnTo>
                    <a:lnTo>
                      <a:pt x="617" y="343"/>
                    </a:lnTo>
                    <a:lnTo>
                      <a:pt x="618" y="346"/>
                    </a:lnTo>
                    <a:lnTo>
                      <a:pt x="617" y="350"/>
                    </a:lnTo>
                    <a:lnTo>
                      <a:pt x="617" y="352"/>
                    </a:lnTo>
                    <a:lnTo>
                      <a:pt x="615" y="355"/>
                    </a:lnTo>
                    <a:lnTo>
                      <a:pt x="614" y="357"/>
                    </a:lnTo>
                    <a:lnTo>
                      <a:pt x="610" y="359"/>
                    </a:lnTo>
                    <a:lnTo>
                      <a:pt x="608" y="360"/>
                    </a:lnTo>
                    <a:lnTo>
                      <a:pt x="605" y="361"/>
                    </a:lnTo>
                    <a:lnTo>
                      <a:pt x="603" y="361"/>
                    </a:lnTo>
                    <a:close/>
                    <a:moveTo>
                      <a:pt x="331" y="407"/>
                    </a:moveTo>
                    <a:lnTo>
                      <a:pt x="331" y="410"/>
                    </a:lnTo>
                    <a:lnTo>
                      <a:pt x="330" y="412"/>
                    </a:lnTo>
                    <a:lnTo>
                      <a:pt x="329" y="415"/>
                    </a:lnTo>
                    <a:lnTo>
                      <a:pt x="327" y="417"/>
                    </a:lnTo>
                    <a:lnTo>
                      <a:pt x="325" y="419"/>
                    </a:lnTo>
                    <a:lnTo>
                      <a:pt x="322" y="420"/>
                    </a:lnTo>
                    <a:lnTo>
                      <a:pt x="320" y="422"/>
                    </a:lnTo>
                    <a:lnTo>
                      <a:pt x="316" y="422"/>
                    </a:lnTo>
                    <a:lnTo>
                      <a:pt x="105" y="422"/>
                    </a:lnTo>
                    <a:lnTo>
                      <a:pt x="103" y="422"/>
                    </a:lnTo>
                    <a:lnTo>
                      <a:pt x="100" y="420"/>
                    </a:lnTo>
                    <a:lnTo>
                      <a:pt x="98" y="419"/>
                    </a:lnTo>
                    <a:lnTo>
                      <a:pt x="96" y="417"/>
                    </a:lnTo>
                    <a:lnTo>
                      <a:pt x="93" y="415"/>
                    </a:lnTo>
                    <a:lnTo>
                      <a:pt x="92" y="412"/>
                    </a:lnTo>
                    <a:lnTo>
                      <a:pt x="91" y="410"/>
                    </a:lnTo>
                    <a:lnTo>
                      <a:pt x="90" y="407"/>
                    </a:lnTo>
                    <a:lnTo>
                      <a:pt x="90" y="286"/>
                    </a:lnTo>
                    <a:lnTo>
                      <a:pt x="91" y="283"/>
                    </a:lnTo>
                    <a:lnTo>
                      <a:pt x="92" y="280"/>
                    </a:lnTo>
                    <a:lnTo>
                      <a:pt x="93" y="278"/>
                    </a:lnTo>
                    <a:lnTo>
                      <a:pt x="96" y="276"/>
                    </a:lnTo>
                    <a:lnTo>
                      <a:pt x="98" y="274"/>
                    </a:lnTo>
                    <a:lnTo>
                      <a:pt x="100" y="272"/>
                    </a:lnTo>
                    <a:lnTo>
                      <a:pt x="103" y="271"/>
                    </a:lnTo>
                    <a:lnTo>
                      <a:pt x="105" y="271"/>
                    </a:lnTo>
                    <a:lnTo>
                      <a:pt x="316" y="271"/>
                    </a:lnTo>
                    <a:lnTo>
                      <a:pt x="320" y="271"/>
                    </a:lnTo>
                    <a:lnTo>
                      <a:pt x="322" y="272"/>
                    </a:lnTo>
                    <a:lnTo>
                      <a:pt x="325" y="274"/>
                    </a:lnTo>
                    <a:lnTo>
                      <a:pt x="327" y="276"/>
                    </a:lnTo>
                    <a:lnTo>
                      <a:pt x="329" y="278"/>
                    </a:lnTo>
                    <a:lnTo>
                      <a:pt x="330" y="280"/>
                    </a:lnTo>
                    <a:lnTo>
                      <a:pt x="331" y="283"/>
                    </a:lnTo>
                    <a:lnTo>
                      <a:pt x="331" y="286"/>
                    </a:lnTo>
                    <a:lnTo>
                      <a:pt x="331" y="407"/>
                    </a:lnTo>
                    <a:close/>
                    <a:moveTo>
                      <a:pt x="723" y="226"/>
                    </a:moveTo>
                    <a:lnTo>
                      <a:pt x="723" y="223"/>
                    </a:lnTo>
                    <a:lnTo>
                      <a:pt x="722" y="220"/>
                    </a:lnTo>
                    <a:lnTo>
                      <a:pt x="721" y="218"/>
                    </a:lnTo>
                    <a:lnTo>
                      <a:pt x="719" y="216"/>
                    </a:lnTo>
                    <a:lnTo>
                      <a:pt x="717" y="213"/>
                    </a:lnTo>
                    <a:lnTo>
                      <a:pt x="713" y="212"/>
                    </a:lnTo>
                    <a:lnTo>
                      <a:pt x="711" y="211"/>
                    </a:lnTo>
                    <a:lnTo>
                      <a:pt x="708" y="211"/>
                    </a:lnTo>
                    <a:lnTo>
                      <a:pt x="603" y="211"/>
                    </a:lnTo>
                    <a:lnTo>
                      <a:pt x="603" y="150"/>
                    </a:lnTo>
                    <a:lnTo>
                      <a:pt x="678" y="150"/>
                    </a:lnTo>
                    <a:lnTo>
                      <a:pt x="686" y="149"/>
                    </a:lnTo>
                    <a:lnTo>
                      <a:pt x="695" y="147"/>
                    </a:lnTo>
                    <a:lnTo>
                      <a:pt x="703" y="143"/>
                    </a:lnTo>
                    <a:lnTo>
                      <a:pt x="710" y="137"/>
                    </a:lnTo>
                    <a:lnTo>
                      <a:pt x="715" y="131"/>
                    </a:lnTo>
                    <a:lnTo>
                      <a:pt x="720" y="123"/>
                    </a:lnTo>
                    <a:lnTo>
                      <a:pt x="722" y="115"/>
                    </a:lnTo>
                    <a:lnTo>
                      <a:pt x="723" y="105"/>
                    </a:lnTo>
                    <a:lnTo>
                      <a:pt x="723" y="45"/>
                    </a:lnTo>
                    <a:lnTo>
                      <a:pt x="722" y="36"/>
                    </a:lnTo>
                    <a:lnTo>
                      <a:pt x="720" y="28"/>
                    </a:lnTo>
                    <a:lnTo>
                      <a:pt x="715" y="20"/>
                    </a:lnTo>
                    <a:lnTo>
                      <a:pt x="710" y="13"/>
                    </a:lnTo>
                    <a:lnTo>
                      <a:pt x="703" y="8"/>
                    </a:lnTo>
                    <a:lnTo>
                      <a:pt x="695" y="3"/>
                    </a:lnTo>
                    <a:lnTo>
                      <a:pt x="686" y="1"/>
                    </a:lnTo>
                    <a:lnTo>
                      <a:pt x="678" y="0"/>
                    </a:lnTo>
                    <a:lnTo>
                      <a:pt x="497" y="0"/>
                    </a:lnTo>
                    <a:lnTo>
                      <a:pt x="488" y="1"/>
                    </a:lnTo>
                    <a:lnTo>
                      <a:pt x="479" y="3"/>
                    </a:lnTo>
                    <a:lnTo>
                      <a:pt x="472" y="8"/>
                    </a:lnTo>
                    <a:lnTo>
                      <a:pt x="466" y="13"/>
                    </a:lnTo>
                    <a:lnTo>
                      <a:pt x="460" y="20"/>
                    </a:lnTo>
                    <a:lnTo>
                      <a:pt x="456" y="28"/>
                    </a:lnTo>
                    <a:lnTo>
                      <a:pt x="453" y="36"/>
                    </a:lnTo>
                    <a:lnTo>
                      <a:pt x="452" y="45"/>
                    </a:lnTo>
                    <a:lnTo>
                      <a:pt x="452" y="105"/>
                    </a:lnTo>
                    <a:lnTo>
                      <a:pt x="453" y="115"/>
                    </a:lnTo>
                    <a:lnTo>
                      <a:pt x="456" y="123"/>
                    </a:lnTo>
                    <a:lnTo>
                      <a:pt x="460" y="131"/>
                    </a:lnTo>
                    <a:lnTo>
                      <a:pt x="466" y="137"/>
                    </a:lnTo>
                    <a:lnTo>
                      <a:pt x="472" y="143"/>
                    </a:lnTo>
                    <a:lnTo>
                      <a:pt x="479" y="147"/>
                    </a:lnTo>
                    <a:lnTo>
                      <a:pt x="488" y="150"/>
                    </a:lnTo>
                    <a:lnTo>
                      <a:pt x="497" y="150"/>
                    </a:lnTo>
                    <a:lnTo>
                      <a:pt x="573" y="150"/>
                    </a:lnTo>
                    <a:lnTo>
                      <a:pt x="573" y="211"/>
                    </a:lnTo>
                    <a:lnTo>
                      <a:pt x="301" y="211"/>
                    </a:lnTo>
                    <a:lnTo>
                      <a:pt x="301" y="75"/>
                    </a:lnTo>
                    <a:lnTo>
                      <a:pt x="301" y="72"/>
                    </a:lnTo>
                    <a:lnTo>
                      <a:pt x="299" y="69"/>
                    </a:lnTo>
                    <a:lnTo>
                      <a:pt x="297" y="65"/>
                    </a:lnTo>
                    <a:lnTo>
                      <a:pt x="295" y="63"/>
                    </a:lnTo>
                    <a:lnTo>
                      <a:pt x="292" y="61"/>
                    </a:lnTo>
                    <a:lnTo>
                      <a:pt x="288" y="60"/>
                    </a:lnTo>
                    <a:lnTo>
                      <a:pt x="284" y="60"/>
                    </a:lnTo>
                    <a:lnTo>
                      <a:pt x="281" y="61"/>
                    </a:lnTo>
                    <a:lnTo>
                      <a:pt x="130" y="121"/>
                    </a:lnTo>
                    <a:lnTo>
                      <a:pt x="127" y="123"/>
                    </a:lnTo>
                    <a:lnTo>
                      <a:pt x="123" y="128"/>
                    </a:lnTo>
                    <a:lnTo>
                      <a:pt x="121" y="131"/>
                    </a:lnTo>
                    <a:lnTo>
                      <a:pt x="121" y="135"/>
                    </a:lnTo>
                    <a:lnTo>
                      <a:pt x="121" y="211"/>
                    </a:lnTo>
                    <a:lnTo>
                      <a:pt x="15" y="211"/>
                    </a:lnTo>
                    <a:lnTo>
                      <a:pt x="12" y="211"/>
                    </a:lnTo>
                    <a:lnTo>
                      <a:pt x="10" y="212"/>
                    </a:lnTo>
                    <a:lnTo>
                      <a:pt x="7" y="213"/>
                    </a:lnTo>
                    <a:lnTo>
                      <a:pt x="4" y="216"/>
                    </a:lnTo>
                    <a:lnTo>
                      <a:pt x="3" y="218"/>
                    </a:lnTo>
                    <a:lnTo>
                      <a:pt x="1" y="220"/>
                    </a:lnTo>
                    <a:lnTo>
                      <a:pt x="1" y="223"/>
                    </a:lnTo>
                    <a:lnTo>
                      <a:pt x="0" y="226"/>
                    </a:lnTo>
                    <a:lnTo>
                      <a:pt x="0" y="452"/>
                    </a:lnTo>
                    <a:lnTo>
                      <a:pt x="723" y="452"/>
                    </a:lnTo>
                    <a:lnTo>
                      <a:pt x="723"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tima" panose="02000503060000020004" pitchFamily="2" charset="0"/>
                </a:endParaRPr>
              </a:p>
            </p:txBody>
          </p:sp>
        </p:grpSp>
      </p:grpSp>
      <p:sp>
        <p:nvSpPr>
          <p:cNvPr id="31" name="TextBox 47">
            <a:extLst>
              <a:ext uri="{FF2B5EF4-FFF2-40B4-BE49-F238E27FC236}">
                <a16:creationId xmlns:a16="http://schemas.microsoft.com/office/drawing/2014/main" id="{8964DD43-0058-BB97-8F04-41361482829E}"/>
              </a:ext>
            </a:extLst>
          </p:cNvPr>
          <p:cNvSpPr txBox="1"/>
          <p:nvPr/>
        </p:nvSpPr>
        <p:spPr>
          <a:xfrm>
            <a:off x="5910315" y="1416325"/>
            <a:ext cx="3267040" cy="1077218"/>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u="sng">
                <a:latin typeface="Optima"/>
              </a:rPr>
              <a:t>System Assurance</a:t>
            </a:r>
          </a:p>
          <a:p>
            <a:pPr marL="342900" indent="-342900">
              <a:buFont typeface="Arial" panose="020B0604020202020204" pitchFamily="34" charset="0"/>
              <a:buChar char="•"/>
            </a:pPr>
            <a:r>
              <a:rPr lang="en-GB" sz="1400">
                <a:latin typeface="Optima"/>
              </a:rPr>
              <a:t>Engineering Safety Management</a:t>
            </a:r>
          </a:p>
          <a:p>
            <a:pPr marL="342900" indent="-342900">
              <a:buFont typeface="Arial" panose="020B0604020202020204" pitchFamily="34" charset="0"/>
              <a:buChar char="•"/>
            </a:pPr>
            <a:r>
              <a:rPr lang="en-GB" sz="1400">
                <a:latin typeface="Optima"/>
              </a:rPr>
              <a:t>Interoperability Verification</a:t>
            </a:r>
            <a:endParaRPr lang="en-GB" sz="1400">
              <a:latin typeface="Optima" panose="02000503060000020004" pitchFamily="2" charset="0"/>
            </a:endParaRPr>
          </a:p>
          <a:p>
            <a:pPr marL="342900" indent="-342900">
              <a:buFont typeface="Arial" panose="020B0604020202020204" pitchFamily="34" charset="0"/>
              <a:buChar char="•"/>
            </a:pPr>
            <a:r>
              <a:rPr lang="en-GB" sz="1400">
                <a:latin typeface="Optima"/>
              </a:rPr>
              <a:t>Product Acceptance</a:t>
            </a:r>
          </a:p>
          <a:p>
            <a:pPr algn="r"/>
            <a:endParaRPr lang="en-US" sz="1400">
              <a:solidFill>
                <a:srgbClr val="143A60"/>
              </a:solidFill>
              <a:latin typeface="Optima" panose="02000503060000020004" pitchFamily="2" charset="0"/>
            </a:endParaRPr>
          </a:p>
        </p:txBody>
      </p:sp>
      <p:sp>
        <p:nvSpPr>
          <p:cNvPr id="33" name="TextBox 47">
            <a:extLst>
              <a:ext uri="{FF2B5EF4-FFF2-40B4-BE49-F238E27FC236}">
                <a16:creationId xmlns:a16="http://schemas.microsoft.com/office/drawing/2014/main" id="{9BD91023-8022-1607-D982-1107108E9E63}"/>
              </a:ext>
            </a:extLst>
          </p:cNvPr>
          <p:cNvSpPr txBox="1"/>
          <p:nvPr/>
        </p:nvSpPr>
        <p:spPr>
          <a:xfrm>
            <a:off x="7243898" y="2711276"/>
            <a:ext cx="3267040" cy="1077218"/>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u="sng">
                <a:latin typeface="Optima"/>
              </a:rPr>
              <a:t>Engineering and Design Management</a:t>
            </a:r>
          </a:p>
          <a:p>
            <a:pPr marL="342900" indent="-342900">
              <a:buFont typeface="Arial" panose="020B0604020202020204" pitchFamily="34" charset="0"/>
              <a:buChar char="•"/>
            </a:pPr>
            <a:r>
              <a:rPr lang="en-GB" sz="1400">
                <a:latin typeface="Optima"/>
              </a:rPr>
              <a:t>Systems Engineering</a:t>
            </a:r>
          </a:p>
          <a:p>
            <a:pPr marL="342900" indent="-342900">
              <a:buFont typeface="Arial" panose="020B0604020202020204" pitchFamily="34" charset="0"/>
              <a:buChar char="•"/>
            </a:pPr>
            <a:r>
              <a:rPr lang="en-GB" sz="1400">
                <a:latin typeface="Optima"/>
              </a:rPr>
              <a:t>Project Engineering</a:t>
            </a:r>
          </a:p>
          <a:p>
            <a:pPr marL="342900" indent="-342900">
              <a:buFont typeface="Arial" panose="020B0604020202020204" pitchFamily="34" charset="0"/>
              <a:buChar char="•"/>
            </a:pPr>
            <a:r>
              <a:rPr lang="en-GB" sz="1400">
                <a:latin typeface="Optima"/>
              </a:rPr>
              <a:t>Infrastructure Data Management</a:t>
            </a:r>
          </a:p>
          <a:p>
            <a:pPr algn="r"/>
            <a:endParaRPr lang="en-US" sz="1400">
              <a:solidFill>
                <a:srgbClr val="143A60"/>
              </a:solidFill>
              <a:latin typeface="Optima" panose="02000503060000020004" pitchFamily="2" charset="0"/>
            </a:endParaRPr>
          </a:p>
        </p:txBody>
      </p:sp>
      <p:grpSp>
        <p:nvGrpSpPr>
          <p:cNvPr id="13" name="Group 12">
            <a:extLst>
              <a:ext uri="{FF2B5EF4-FFF2-40B4-BE49-F238E27FC236}">
                <a16:creationId xmlns:a16="http://schemas.microsoft.com/office/drawing/2014/main" id="{34CA2084-5A46-5011-31F4-F8C427094B8C}"/>
              </a:ext>
            </a:extLst>
          </p:cNvPr>
          <p:cNvGrpSpPr/>
          <p:nvPr/>
        </p:nvGrpSpPr>
        <p:grpSpPr>
          <a:xfrm>
            <a:off x="5050537" y="5026891"/>
            <a:ext cx="714772" cy="714772"/>
            <a:chOff x="4593337" y="5636491"/>
            <a:chExt cx="714772" cy="714772"/>
          </a:xfrm>
        </p:grpSpPr>
        <p:sp>
          <p:nvSpPr>
            <p:cNvPr id="3" name="Oval 2">
              <a:extLst>
                <a:ext uri="{FF2B5EF4-FFF2-40B4-BE49-F238E27FC236}">
                  <a16:creationId xmlns:a16="http://schemas.microsoft.com/office/drawing/2014/main" id="{9D321FFC-39E4-0028-66DF-5B625E881BC2}"/>
                </a:ext>
                <a:ext uri="{C183D7F6-B498-43B3-948B-1728B52AA6E4}">
                  <adec:decorative xmlns:adec="http://schemas.microsoft.com/office/drawing/2017/decorative" val="1"/>
                </a:ext>
              </a:extLst>
            </p:cNvPr>
            <p:cNvSpPr/>
            <p:nvPr/>
          </p:nvSpPr>
          <p:spPr>
            <a:xfrm>
              <a:off x="4593337" y="5636491"/>
              <a:ext cx="714772" cy="714772"/>
            </a:xfrm>
            <a:prstGeom prst="ellipse">
              <a:avLst/>
            </a:prstGeom>
            <a:solidFill>
              <a:srgbClr val="143A60"/>
            </a:solidFill>
            <a:ln w="31750">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Optima" panose="02000503060000020004" pitchFamily="2" charset="0"/>
              </a:endParaRPr>
            </a:p>
          </p:txBody>
        </p:sp>
        <p:grpSp>
          <p:nvGrpSpPr>
            <p:cNvPr id="5" name="Group 4" descr="This is an icon of a paper airplane. ">
              <a:extLst>
                <a:ext uri="{FF2B5EF4-FFF2-40B4-BE49-F238E27FC236}">
                  <a16:creationId xmlns:a16="http://schemas.microsoft.com/office/drawing/2014/main" id="{D00E57BA-7977-E4C9-D5FB-BC7D3CF0C5E9}"/>
                </a:ext>
              </a:extLst>
            </p:cNvPr>
            <p:cNvGrpSpPr/>
            <p:nvPr/>
          </p:nvGrpSpPr>
          <p:grpSpPr>
            <a:xfrm>
              <a:off x="4806601" y="5877350"/>
              <a:ext cx="287338" cy="260350"/>
              <a:chOff x="4806601" y="5877350"/>
              <a:chExt cx="287338" cy="260350"/>
            </a:xfrm>
            <a:solidFill>
              <a:schemeClr val="bg1"/>
            </a:solidFill>
          </p:grpSpPr>
          <p:sp>
            <p:nvSpPr>
              <p:cNvPr id="7" name="Freeform 3562">
                <a:extLst>
                  <a:ext uri="{FF2B5EF4-FFF2-40B4-BE49-F238E27FC236}">
                    <a16:creationId xmlns:a16="http://schemas.microsoft.com/office/drawing/2014/main" id="{3753A36E-49B8-6D92-6933-3DA984D194CE}"/>
                  </a:ext>
                </a:extLst>
              </p:cNvPr>
              <p:cNvSpPr>
                <a:spLocks/>
              </p:cNvSpPr>
              <p:nvPr/>
            </p:nvSpPr>
            <p:spPr bwMode="auto">
              <a:xfrm>
                <a:off x="4806601" y="5877350"/>
                <a:ext cx="277812" cy="161925"/>
              </a:xfrm>
              <a:custGeom>
                <a:avLst/>
                <a:gdLst>
                  <a:gd name="T0" fmla="*/ 8 w 701"/>
                  <a:gd name="T1" fmla="*/ 285 h 408"/>
                  <a:gd name="T2" fmla="*/ 5 w 701"/>
                  <a:gd name="T3" fmla="*/ 288 h 408"/>
                  <a:gd name="T4" fmla="*/ 2 w 701"/>
                  <a:gd name="T5" fmla="*/ 290 h 408"/>
                  <a:gd name="T6" fmla="*/ 1 w 701"/>
                  <a:gd name="T7" fmla="*/ 293 h 408"/>
                  <a:gd name="T8" fmla="*/ 0 w 701"/>
                  <a:gd name="T9" fmla="*/ 297 h 408"/>
                  <a:gd name="T10" fmla="*/ 1 w 701"/>
                  <a:gd name="T11" fmla="*/ 300 h 408"/>
                  <a:gd name="T12" fmla="*/ 2 w 701"/>
                  <a:gd name="T13" fmla="*/ 303 h 408"/>
                  <a:gd name="T14" fmla="*/ 5 w 701"/>
                  <a:gd name="T15" fmla="*/ 306 h 408"/>
                  <a:gd name="T16" fmla="*/ 8 w 701"/>
                  <a:gd name="T17" fmla="*/ 308 h 408"/>
                  <a:gd name="T18" fmla="*/ 259 w 701"/>
                  <a:gd name="T19" fmla="*/ 408 h 408"/>
                  <a:gd name="T20" fmla="*/ 701 w 701"/>
                  <a:gd name="T21" fmla="*/ 0 h 408"/>
                  <a:gd name="T22" fmla="*/ 8 w 701"/>
                  <a:gd name="T23" fmla="*/ 28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408">
                    <a:moveTo>
                      <a:pt x="8" y="285"/>
                    </a:moveTo>
                    <a:lnTo>
                      <a:pt x="5" y="288"/>
                    </a:lnTo>
                    <a:lnTo>
                      <a:pt x="2" y="290"/>
                    </a:lnTo>
                    <a:lnTo>
                      <a:pt x="1" y="293"/>
                    </a:lnTo>
                    <a:lnTo>
                      <a:pt x="0" y="297"/>
                    </a:lnTo>
                    <a:lnTo>
                      <a:pt x="1" y="300"/>
                    </a:lnTo>
                    <a:lnTo>
                      <a:pt x="2" y="303"/>
                    </a:lnTo>
                    <a:lnTo>
                      <a:pt x="5" y="306"/>
                    </a:lnTo>
                    <a:lnTo>
                      <a:pt x="8" y="308"/>
                    </a:lnTo>
                    <a:lnTo>
                      <a:pt x="259" y="408"/>
                    </a:lnTo>
                    <a:lnTo>
                      <a:pt x="701" y="0"/>
                    </a:lnTo>
                    <a:lnTo>
                      <a:pt x="8"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Optima" panose="02000503060000020004" pitchFamily="2" charset="0"/>
                </a:endParaRPr>
              </a:p>
            </p:txBody>
          </p:sp>
          <p:sp>
            <p:nvSpPr>
              <p:cNvPr id="9" name="Freeform 3563">
                <a:extLst>
                  <a:ext uri="{FF2B5EF4-FFF2-40B4-BE49-F238E27FC236}">
                    <a16:creationId xmlns:a16="http://schemas.microsoft.com/office/drawing/2014/main" id="{4B7D0A31-7AD2-7552-EA74-0B2A85EDB2B3}"/>
                  </a:ext>
                </a:extLst>
              </p:cNvPr>
              <p:cNvSpPr>
                <a:spLocks/>
              </p:cNvSpPr>
              <p:nvPr/>
            </p:nvSpPr>
            <p:spPr bwMode="auto">
              <a:xfrm>
                <a:off x="4912964" y="5880525"/>
                <a:ext cx="180975" cy="257175"/>
              </a:xfrm>
              <a:custGeom>
                <a:avLst/>
                <a:gdLst>
                  <a:gd name="T0" fmla="*/ 0 w 456"/>
                  <a:gd name="T1" fmla="*/ 424 h 646"/>
                  <a:gd name="T2" fmla="*/ 0 w 456"/>
                  <a:gd name="T3" fmla="*/ 635 h 646"/>
                  <a:gd name="T4" fmla="*/ 0 w 456"/>
                  <a:gd name="T5" fmla="*/ 639 h 646"/>
                  <a:gd name="T6" fmla="*/ 3 w 456"/>
                  <a:gd name="T7" fmla="*/ 642 h 646"/>
                  <a:gd name="T8" fmla="*/ 5 w 456"/>
                  <a:gd name="T9" fmla="*/ 645 h 646"/>
                  <a:gd name="T10" fmla="*/ 9 w 456"/>
                  <a:gd name="T11" fmla="*/ 646 h 646"/>
                  <a:gd name="T12" fmla="*/ 11 w 456"/>
                  <a:gd name="T13" fmla="*/ 646 h 646"/>
                  <a:gd name="T14" fmla="*/ 12 w 456"/>
                  <a:gd name="T15" fmla="*/ 646 h 646"/>
                  <a:gd name="T16" fmla="*/ 16 w 456"/>
                  <a:gd name="T17" fmla="*/ 646 h 646"/>
                  <a:gd name="T18" fmla="*/ 18 w 456"/>
                  <a:gd name="T19" fmla="*/ 645 h 646"/>
                  <a:gd name="T20" fmla="*/ 21 w 456"/>
                  <a:gd name="T21" fmla="*/ 644 h 646"/>
                  <a:gd name="T22" fmla="*/ 22 w 456"/>
                  <a:gd name="T23" fmla="*/ 641 h 646"/>
                  <a:gd name="T24" fmla="*/ 126 w 456"/>
                  <a:gd name="T25" fmla="*/ 469 h 646"/>
                  <a:gd name="T26" fmla="*/ 315 w 456"/>
                  <a:gd name="T27" fmla="*/ 569 h 646"/>
                  <a:gd name="T28" fmla="*/ 317 w 456"/>
                  <a:gd name="T29" fmla="*/ 570 h 646"/>
                  <a:gd name="T30" fmla="*/ 320 w 456"/>
                  <a:gd name="T31" fmla="*/ 572 h 646"/>
                  <a:gd name="T32" fmla="*/ 323 w 456"/>
                  <a:gd name="T33" fmla="*/ 570 h 646"/>
                  <a:gd name="T34" fmla="*/ 325 w 456"/>
                  <a:gd name="T35" fmla="*/ 570 h 646"/>
                  <a:gd name="T36" fmla="*/ 329 w 456"/>
                  <a:gd name="T37" fmla="*/ 567 h 646"/>
                  <a:gd name="T38" fmla="*/ 332 w 456"/>
                  <a:gd name="T39" fmla="*/ 561 h 646"/>
                  <a:gd name="T40" fmla="*/ 456 w 456"/>
                  <a:gd name="T41" fmla="*/ 0 h 646"/>
                  <a:gd name="T42" fmla="*/ 0 w 456"/>
                  <a:gd name="T43" fmla="*/ 4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6" h="646">
                    <a:moveTo>
                      <a:pt x="0" y="424"/>
                    </a:moveTo>
                    <a:lnTo>
                      <a:pt x="0" y="635"/>
                    </a:lnTo>
                    <a:lnTo>
                      <a:pt x="0" y="639"/>
                    </a:lnTo>
                    <a:lnTo>
                      <a:pt x="3" y="642"/>
                    </a:lnTo>
                    <a:lnTo>
                      <a:pt x="5" y="645"/>
                    </a:lnTo>
                    <a:lnTo>
                      <a:pt x="9" y="646"/>
                    </a:lnTo>
                    <a:lnTo>
                      <a:pt x="11" y="646"/>
                    </a:lnTo>
                    <a:lnTo>
                      <a:pt x="12" y="646"/>
                    </a:lnTo>
                    <a:lnTo>
                      <a:pt x="16" y="646"/>
                    </a:lnTo>
                    <a:lnTo>
                      <a:pt x="18" y="645"/>
                    </a:lnTo>
                    <a:lnTo>
                      <a:pt x="21" y="644"/>
                    </a:lnTo>
                    <a:lnTo>
                      <a:pt x="22" y="641"/>
                    </a:lnTo>
                    <a:lnTo>
                      <a:pt x="126" y="469"/>
                    </a:lnTo>
                    <a:lnTo>
                      <a:pt x="315" y="569"/>
                    </a:lnTo>
                    <a:lnTo>
                      <a:pt x="317" y="570"/>
                    </a:lnTo>
                    <a:lnTo>
                      <a:pt x="320" y="572"/>
                    </a:lnTo>
                    <a:lnTo>
                      <a:pt x="323" y="570"/>
                    </a:lnTo>
                    <a:lnTo>
                      <a:pt x="325" y="570"/>
                    </a:lnTo>
                    <a:lnTo>
                      <a:pt x="329" y="567"/>
                    </a:lnTo>
                    <a:lnTo>
                      <a:pt x="332" y="561"/>
                    </a:lnTo>
                    <a:lnTo>
                      <a:pt x="456" y="0"/>
                    </a:lnTo>
                    <a:lnTo>
                      <a:pt x="0" y="4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Optima" panose="02000503060000020004" pitchFamily="2" charset="0"/>
                </a:endParaRPr>
              </a:p>
            </p:txBody>
          </p:sp>
        </p:grpSp>
      </p:grpSp>
      <p:sp>
        <p:nvSpPr>
          <p:cNvPr id="21" name="TextBox 47">
            <a:extLst>
              <a:ext uri="{FF2B5EF4-FFF2-40B4-BE49-F238E27FC236}">
                <a16:creationId xmlns:a16="http://schemas.microsoft.com/office/drawing/2014/main" id="{B86632BD-A972-787C-6F27-8ACCBAAB45EA}"/>
              </a:ext>
            </a:extLst>
          </p:cNvPr>
          <p:cNvSpPr txBox="1"/>
          <p:nvPr/>
        </p:nvSpPr>
        <p:spPr>
          <a:xfrm>
            <a:off x="6152694" y="5400298"/>
            <a:ext cx="3981415" cy="1292662"/>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u="sng">
                <a:latin typeface="Optima"/>
              </a:rPr>
              <a:t>Project Management</a:t>
            </a:r>
          </a:p>
          <a:p>
            <a:pPr marL="342900" indent="-342900">
              <a:buFont typeface="Arial" panose="020B0604020202020204" pitchFamily="34" charset="0"/>
              <a:buChar char="•"/>
            </a:pPr>
            <a:r>
              <a:rPr lang="en-GB" sz="1400">
                <a:latin typeface="Optima"/>
              </a:rPr>
              <a:t>Programme Engineering Management</a:t>
            </a:r>
          </a:p>
          <a:p>
            <a:pPr marL="342900" indent="-342900">
              <a:buFont typeface="Arial" panose="020B0604020202020204" pitchFamily="34" charset="0"/>
              <a:buChar char="•"/>
            </a:pPr>
            <a:r>
              <a:rPr lang="en-GB" sz="1400">
                <a:latin typeface="Optima"/>
              </a:rPr>
              <a:t>Stakeholder Management</a:t>
            </a:r>
            <a:endParaRPr lang="en-GB"/>
          </a:p>
          <a:p>
            <a:endParaRPr lang="en-GB" sz="1400">
              <a:latin typeface="Optima"/>
            </a:endParaRPr>
          </a:p>
          <a:p>
            <a:endParaRPr lang="en-GB" sz="1400">
              <a:solidFill>
                <a:srgbClr val="595959"/>
              </a:solidFill>
              <a:latin typeface="Optima" panose="02000503060000020004" pitchFamily="2" charset="0"/>
            </a:endParaRPr>
          </a:p>
          <a:p>
            <a:pPr algn="r"/>
            <a:endParaRPr lang="en-US" sz="1400">
              <a:solidFill>
                <a:srgbClr val="143A60"/>
              </a:solidFill>
              <a:latin typeface="Optima" panose="02000503060000020004" pitchFamily="2" charset="0"/>
            </a:endParaRPr>
          </a:p>
        </p:txBody>
      </p:sp>
    </p:spTree>
    <p:extLst>
      <p:ext uri="{BB962C8B-B14F-4D97-AF65-F5344CB8AC3E}">
        <p14:creationId xmlns:p14="http://schemas.microsoft.com/office/powerpoint/2010/main" val="28154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691D7-3412-2155-5DD9-8E462ED2460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A0C8C57-56D6-B390-86D6-69A5D7A4C3B7}"/>
              </a:ext>
              <a:ext uri="{C183D7F6-B498-43B3-948B-1728B52AA6E4}">
                <adec:decorative xmlns:adec="http://schemas.microsoft.com/office/drawing/2017/decorative" val="1"/>
              </a:ext>
            </a:extLst>
          </p:cNvPr>
          <p:cNvSpPr/>
          <p:nvPr/>
        </p:nvSpPr>
        <p:spPr>
          <a:xfrm>
            <a:off x="4942738" y="4948125"/>
            <a:ext cx="6101297" cy="1546764"/>
          </a:xfrm>
          <a:prstGeom prst="roundRect">
            <a:avLst>
              <a:gd name="adj" fmla="val 50000"/>
            </a:avLst>
          </a:prstGeom>
          <a:solidFill>
            <a:srgbClr val="9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1" name="Rectangle: Rounded Corners 10">
            <a:extLst>
              <a:ext uri="{FF2B5EF4-FFF2-40B4-BE49-F238E27FC236}">
                <a16:creationId xmlns:a16="http://schemas.microsoft.com/office/drawing/2014/main" id="{91A5CF9B-5ADF-FE34-8479-F605472ABC1D}"/>
              </a:ext>
              <a:ext uri="{C183D7F6-B498-43B3-948B-1728B52AA6E4}">
                <adec:decorative xmlns:adec="http://schemas.microsoft.com/office/drawing/2017/decorative" val="1"/>
              </a:ext>
            </a:extLst>
          </p:cNvPr>
          <p:cNvSpPr/>
          <p:nvPr/>
        </p:nvSpPr>
        <p:spPr>
          <a:xfrm>
            <a:off x="4942738" y="3219357"/>
            <a:ext cx="6101297" cy="1497602"/>
          </a:xfrm>
          <a:prstGeom prst="roundRect">
            <a:avLst>
              <a:gd name="adj" fmla="val 50000"/>
            </a:avLst>
          </a:prstGeom>
          <a:solidFill>
            <a:srgbClr val="5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7" name="Rectangle: Rounded Corners 6">
            <a:extLst>
              <a:ext uri="{FF2B5EF4-FFF2-40B4-BE49-F238E27FC236}">
                <a16:creationId xmlns:a16="http://schemas.microsoft.com/office/drawing/2014/main" id="{EE5B0687-B0F6-0E6D-49F5-D6D0A766FB8F}"/>
              </a:ext>
              <a:ext uri="{C183D7F6-B498-43B3-948B-1728B52AA6E4}">
                <adec:decorative xmlns:adec="http://schemas.microsoft.com/office/drawing/2017/decorative" val="1"/>
              </a:ext>
            </a:extLst>
          </p:cNvPr>
          <p:cNvSpPr/>
          <p:nvPr/>
        </p:nvSpPr>
        <p:spPr>
          <a:xfrm>
            <a:off x="4940176" y="1478297"/>
            <a:ext cx="6107442" cy="1497603"/>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 name="Title 1">
            <a:extLst>
              <a:ext uri="{FF2B5EF4-FFF2-40B4-BE49-F238E27FC236}">
                <a16:creationId xmlns:a16="http://schemas.microsoft.com/office/drawing/2014/main" id="{2D98C314-EAD2-B436-A04E-1FCAF0DE7354}"/>
              </a:ext>
            </a:extLst>
          </p:cNvPr>
          <p:cNvSpPr>
            <a:spLocks noGrp="1"/>
          </p:cNvSpPr>
          <p:nvPr>
            <p:ph type="title"/>
          </p:nvPr>
        </p:nvSpPr>
        <p:spPr>
          <a:xfrm>
            <a:off x="0" y="-283442"/>
            <a:ext cx="9601200" cy="1036850"/>
          </a:xfrm>
        </p:spPr>
        <p:txBody>
          <a:bodyPr/>
          <a:lstStyle/>
          <a:p>
            <a:r>
              <a:rPr lang="en-US">
                <a:latin typeface="Optima"/>
              </a:rPr>
              <a:t>What we do I</a:t>
            </a:r>
            <a:endParaRPr lang="en-US"/>
          </a:p>
        </p:txBody>
      </p:sp>
      <p:sp>
        <p:nvSpPr>
          <p:cNvPr id="4" name="Slide Number Placeholder 3">
            <a:extLst>
              <a:ext uri="{FF2B5EF4-FFF2-40B4-BE49-F238E27FC236}">
                <a16:creationId xmlns:a16="http://schemas.microsoft.com/office/drawing/2014/main" id="{83F61D6B-BB66-5EE4-853D-C338BE8377D2}"/>
              </a:ext>
            </a:extLst>
          </p:cNvPr>
          <p:cNvSpPr>
            <a:spLocks noGrp="1"/>
          </p:cNvSpPr>
          <p:nvPr>
            <p:ph type="sldNum" sz="quarter" idx="12"/>
          </p:nvPr>
        </p:nvSpPr>
        <p:spPr>
          <a:xfrm>
            <a:off x="10516987" y="6439210"/>
            <a:ext cx="1371600" cy="274320"/>
          </a:xfrm>
        </p:spPr>
        <p:txBody>
          <a:bodyPr/>
          <a:lstStyle/>
          <a:p>
            <a:fld id="{0FD50806-BABF-4915-9689-3B9956D1C75C}" type="slidenum">
              <a:rPr lang="en-US" b="1" smtClean="0">
                <a:latin typeface="Optima" panose="02000503060000020004" pitchFamily="2" charset="0"/>
              </a:rPr>
              <a:pPr/>
              <a:t>6</a:t>
            </a:fld>
            <a:endParaRPr lang="en-US" b="1">
              <a:latin typeface="Optima" panose="02000503060000020004" pitchFamily="2" charset="0"/>
            </a:endParaRPr>
          </a:p>
        </p:txBody>
      </p:sp>
      <p:graphicFrame>
        <p:nvGraphicFramePr>
          <p:cNvPr id="23" name="Chart 22" descr="This is a chart. ">
            <a:extLst>
              <a:ext uri="{FF2B5EF4-FFF2-40B4-BE49-F238E27FC236}">
                <a16:creationId xmlns:a16="http://schemas.microsoft.com/office/drawing/2014/main" id="{39E459F3-327F-68D0-3881-7D8CDBD61276}"/>
              </a:ext>
            </a:extLst>
          </p:cNvPr>
          <p:cNvGraphicFramePr/>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1EE0676B-F5C0-A9F5-D437-AAA6D5843721}"/>
              </a:ext>
              <a:ext uri="{C183D7F6-B498-43B3-948B-1728B52AA6E4}">
                <adec:decorative xmlns:adec="http://schemas.microsoft.com/office/drawing/2017/decorative" val="1"/>
              </a:ext>
            </a:extLst>
          </p:cNvPr>
          <p:cNvSpPr/>
          <p:nvPr/>
        </p:nvSpPr>
        <p:spPr>
          <a:xfrm>
            <a:off x="1502836" y="2685977"/>
            <a:ext cx="2275242" cy="2238371"/>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rgbClr val="143A60"/>
              </a:solidFill>
              <a:latin typeface="Optima"/>
            </a:endParaRPr>
          </a:p>
          <a:p>
            <a:pPr algn="ctr"/>
            <a:endParaRPr lang="en-US" b="1">
              <a:solidFill>
                <a:srgbClr val="143A60"/>
              </a:solidFill>
              <a:latin typeface="Optima"/>
            </a:endParaRPr>
          </a:p>
          <a:p>
            <a:pPr algn="ctr"/>
            <a:endParaRPr lang="en-US" sz="2400">
              <a:solidFill>
                <a:srgbClr val="143A60"/>
              </a:solidFill>
              <a:latin typeface="Optima" panose="02000503060000020004" pitchFamily="2" charset="0"/>
            </a:endParaRPr>
          </a:p>
        </p:txBody>
      </p:sp>
      <p:sp>
        <p:nvSpPr>
          <p:cNvPr id="61" name="TextBox 47">
            <a:extLst>
              <a:ext uri="{FF2B5EF4-FFF2-40B4-BE49-F238E27FC236}">
                <a16:creationId xmlns:a16="http://schemas.microsoft.com/office/drawing/2014/main" id="{36D7A49A-3719-59A5-EB34-9DFC86B7F742}"/>
              </a:ext>
            </a:extLst>
          </p:cNvPr>
          <p:cNvSpPr txBox="1"/>
          <p:nvPr/>
        </p:nvSpPr>
        <p:spPr>
          <a:xfrm>
            <a:off x="5524663" y="1587009"/>
            <a:ext cx="4857751" cy="1292662"/>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bg1"/>
                </a:solidFill>
                <a:latin typeface="Optima"/>
              </a:rPr>
              <a:t>Engineering Safety Management</a:t>
            </a:r>
            <a:endParaRPr lang="en-US" sz="1400" b="1" dirty="0">
              <a:solidFill>
                <a:schemeClr val="bg1"/>
              </a:solidFill>
              <a:latin typeface="Optima"/>
            </a:endParaRPr>
          </a:p>
          <a:p>
            <a:pPr marL="285750" indent="-285750">
              <a:buFont typeface="Arial"/>
              <a:buChar char="•"/>
            </a:pPr>
            <a:r>
              <a:rPr lang="en-GB" sz="1400" b="1" dirty="0">
                <a:solidFill>
                  <a:schemeClr val="bg1"/>
                </a:solidFill>
                <a:latin typeface="Optima"/>
              </a:rPr>
              <a:t>Safety Assurance &amp; Safety Case Development</a:t>
            </a:r>
          </a:p>
          <a:p>
            <a:pPr marL="285750" indent="-285750">
              <a:buFont typeface="Arial"/>
              <a:buChar char="•"/>
            </a:pPr>
            <a:r>
              <a:rPr lang="en-GB" sz="1400" b="1" dirty="0">
                <a:solidFill>
                  <a:schemeClr val="bg1"/>
                </a:solidFill>
                <a:latin typeface="Optima"/>
              </a:rPr>
              <a:t>CSM Risk Assessment and Evaluation</a:t>
            </a:r>
          </a:p>
          <a:p>
            <a:pPr marL="285750" indent="-285750">
              <a:buFont typeface="Arial"/>
              <a:buChar char="•"/>
            </a:pPr>
            <a:r>
              <a:rPr lang="en-GB" sz="1400" b="1" dirty="0">
                <a:solidFill>
                  <a:schemeClr val="bg1"/>
                </a:solidFill>
                <a:latin typeface="Optima"/>
              </a:rPr>
              <a:t>Hazard Identification and Management</a:t>
            </a:r>
          </a:p>
          <a:p>
            <a:pPr marL="285750" indent="-285750">
              <a:buFont typeface="Arial"/>
              <a:buChar char="•"/>
            </a:pPr>
            <a:r>
              <a:rPr lang="en-GB" sz="1400" b="1" dirty="0">
                <a:solidFill>
                  <a:schemeClr val="bg1"/>
                </a:solidFill>
                <a:latin typeface="Optima"/>
              </a:rPr>
              <a:t>Qualitative Risk Analysis</a:t>
            </a:r>
          </a:p>
          <a:p>
            <a:pPr marL="285750" indent="-285750">
              <a:buFont typeface="Arial"/>
              <a:buChar char="•"/>
            </a:pPr>
            <a:r>
              <a:rPr lang="en-GB" sz="1400" b="1" dirty="0">
                <a:solidFill>
                  <a:schemeClr val="bg1"/>
                </a:solidFill>
                <a:latin typeface="Optima"/>
              </a:rPr>
              <a:t>Independent Safety Audit and Assessment</a:t>
            </a:r>
          </a:p>
        </p:txBody>
      </p:sp>
      <p:sp>
        <p:nvSpPr>
          <p:cNvPr id="62" name="Oval 61">
            <a:extLst>
              <a:ext uri="{FF2B5EF4-FFF2-40B4-BE49-F238E27FC236}">
                <a16:creationId xmlns:a16="http://schemas.microsoft.com/office/drawing/2014/main" id="{5C7B7527-9C55-09BA-0EF0-CBDAF9481B51}"/>
              </a:ext>
              <a:ext uri="{C183D7F6-B498-43B3-948B-1728B52AA6E4}">
                <adec:decorative xmlns:adec="http://schemas.microsoft.com/office/drawing/2017/decorative" val="1"/>
              </a:ext>
            </a:extLst>
          </p:cNvPr>
          <p:cNvSpPr/>
          <p:nvPr/>
        </p:nvSpPr>
        <p:spPr>
          <a:xfrm>
            <a:off x="10239407" y="1939999"/>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64" name="Oval 63">
            <a:extLst>
              <a:ext uri="{FF2B5EF4-FFF2-40B4-BE49-F238E27FC236}">
                <a16:creationId xmlns:a16="http://schemas.microsoft.com/office/drawing/2014/main" id="{1CD3EF87-0B00-BC42-8B61-A73CA1739666}"/>
              </a:ext>
              <a:ext uri="{C183D7F6-B498-43B3-948B-1728B52AA6E4}">
                <adec:decorative xmlns:adec="http://schemas.microsoft.com/office/drawing/2017/decorative" val="1"/>
              </a:ext>
            </a:extLst>
          </p:cNvPr>
          <p:cNvSpPr/>
          <p:nvPr/>
        </p:nvSpPr>
        <p:spPr>
          <a:xfrm>
            <a:off x="10263987" y="3683146"/>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66" name="Oval 65">
            <a:extLst>
              <a:ext uri="{FF2B5EF4-FFF2-40B4-BE49-F238E27FC236}">
                <a16:creationId xmlns:a16="http://schemas.microsoft.com/office/drawing/2014/main" id="{3F2B46C9-D77E-20DD-1EF9-2EE8B7E852A6}"/>
              </a:ext>
              <a:ext uri="{C183D7F6-B498-43B3-948B-1728B52AA6E4}">
                <adec:decorative xmlns:adec="http://schemas.microsoft.com/office/drawing/2017/decorative" val="1"/>
              </a:ext>
            </a:extLst>
          </p:cNvPr>
          <p:cNvSpPr/>
          <p:nvPr/>
        </p:nvSpPr>
        <p:spPr>
          <a:xfrm>
            <a:off x="10276277" y="5435795"/>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51" name="TextBox 47">
            <a:extLst>
              <a:ext uri="{FF2B5EF4-FFF2-40B4-BE49-F238E27FC236}">
                <a16:creationId xmlns:a16="http://schemas.microsoft.com/office/drawing/2014/main" id="{238CFAA5-D630-6CC7-8AE2-055D293B7313}"/>
              </a:ext>
            </a:extLst>
          </p:cNvPr>
          <p:cNvSpPr txBox="1"/>
          <p:nvPr/>
        </p:nvSpPr>
        <p:spPr>
          <a:xfrm>
            <a:off x="5621043" y="5121496"/>
            <a:ext cx="4397039" cy="1077218"/>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bg1"/>
                </a:solidFill>
                <a:latin typeface="Optima"/>
              </a:rPr>
              <a:t>Product Acceptance</a:t>
            </a:r>
            <a:endParaRPr lang="en-US" sz="1400" b="1" dirty="0">
              <a:solidFill>
                <a:schemeClr val="bg1"/>
              </a:solidFill>
              <a:latin typeface="Optima"/>
            </a:endParaRPr>
          </a:p>
          <a:p>
            <a:pPr marL="285750" indent="-285750">
              <a:buFont typeface="Arial"/>
              <a:buChar char="•"/>
            </a:pPr>
            <a:r>
              <a:rPr lang="en-GB" sz="1400" b="1" dirty="0">
                <a:solidFill>
                  <a:schemeClr val="bg1"/>
                </a:solidFill>
                <a:latin typeface="Optima"/>
              </a:rPr>
              <a:t>Product Requirement Management</a:t>
            </a:r>
          </a:p>
          <a:p>
            <a:pPr marL="285750" indent="-285750">
              <a:buFont typeface="Arial"/>
              <a:buChar char="•"/>
            </a:pPr>
            <a:r>
              <a:rPr lang="en-GB" sz="1400" b="1" dirty="0">
                <a:solidFill>
                  <a:schemeClr val="bg1"/>
                </a:solidFill>
                <a:latin typeface="Optima"/>
              </a:rPr>
              <a:t>Product Assessment</a:t>
            </a:r>
            <a:endParaRPr lang="en-US" sz="1400" b="1" dirty="0">
              <a:solidFill>
                <a:schemeClr val="bg1"/>
              </a:solidFill>
              <a:latin typeface="Optima"/>
            </a:endParaRPr>
          </a:p>
          <a:p>
            <a:pPr marL="285750" indent="-285750">
              <a:buFont typeface="Arial"/>
              <a:buChar char="•"/>
            </a:pPr>
            <a:r>
              <a:rPr lang="en-US" sz="1400" b="1" dirty="0">
                <a:solidFill>
                  <a:schemeClr val="bg1"/>
                </a:solidFill>
                <a:latin typeface="Optima"/>
              </a:rPr>
              <a:t>Product Certification</a:t>
            </a:r>
          </a:p>
          <a:p>
            <a:pPr marL="285750" indent="-285750">
              <a:buFont typeface="Arial"/>
              <a:buChar char="•"/>
            </a:pPr>
            <a:r>
              <a:rPr lang="en-US" sz="1400" b="1" dirty="0">
                <a:solidFill>
                  <a:schemeClr val="bg1"/>
                </a:solidFill>
                <a:latin typeface="Optima"/>
              </a:rPr>
              <a:t>Product Development</a:t>
            </a:r>
            <a:endParaRPr lang="en-US" dirty="0">
              <a:solidFill>
                <a:srgbClr val="595959"/>
              </a:solidFill>
              <a:latin typeface="Book Antiqua"/>
            </a:endParaRPr>
          </a:p>
        </p:txBody>
      </p:sp>
      <p:sp>
        <p:nvSpPr>
          <p:cNvPr id="60" name="TextBox 47">
            <a:extLst>
              <a:ext uri="{FF2B5EF4-FFF2-40B4-BE49-F238E27FC236}">
                <a16:creationId xmlns:a16="http://schemas.microsoft.com/office/drawing/2014/main" id="{72E802A0-2409-D3E4-2E57-7AE6032EC9DB}"/>
              </a:ext>
            </a:extLst>
          </p:cNvPr>
          <p:cNvSpPr txBox="1"/>
          <p:nvPr/>
        </p:nvSpPr>
        <p:spPr>
          <a:xfrm>
            <a:off x="5621939" y="3316684"/>
            <a:ext cx="4397039" cy="1938992"/>
          </a:xfrm>
          <a:prstGeom prst="rect">
            <a:avLst/>
          </a:prstGeom>
          <a:noFill/>
          <a:ln w="6350">
            <a:noFill/>
            <a:prstDash val="dash"/>
          </a:ln>
        </p:spPr>
        <p:txBody>
          <a:bodyPr wrap="square" lIns="0" tIns="0" rIns="0" bIns="0" rtlCol="0" anchor="ctr">
            <a:spAutoFit/>
          </a:bodyPr>
          <a:lstStyle>
            <a:defPPr>
              <a:defRPr lang="en-US"/>
            </a:defPPr>
            <a:lvl1pPr>
              <a:defRPr sz="1400" b="1">
                <a:solidFill>
                  <a:schemeClr val="bg1"/>
                </a:solidFill>
                <a:latin typeface="Optima" panose="0200050306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Optima"/>
              </a:rPr>
              <a:t>Interoperability Verification</a:t>
            </a:r>
            <a:endParaRPr lang="en-GB" sz="1100" b="0" dirty="0">
              <a:solidFill>
                <a:srgbClr val="444444"/>
              </a:solidFill>
            </a:endParaRPr>
          </a:p>
          <a:p>
            <a:pPr marL="285750" indent="-285750">
              <a:buFont typeface="Arial"/>
              <a:buChar char="•"/>
            </a:pPr>
            <a:r>
              <a:rPr lang="en-US" dirty="0">
                <a:latin typeface="Optima"/>
              </a:rPr>
              <a:t>Project </a:t>
            </a:r>
            <a:r>
              <a:rPr lang="en-US" dirty="0" err="1">
                <a:latin typeface="Optima"/>
              </a:rPr>
              <a:t>Authorisation</a:t>
            </a:r>
            <a:r>
              <a:rPr lang="en-US" dirty="0">
                <a:latin typeface="Optima"/>
              </a:rPr>
              <a:t> Strategy Development</a:t>
            </a:r>
          </a:p>
          <a:p>
            <a:pPr marL="285750" indent="-285750">
              <a:buFont typeface="Arial"/>
              <a:buChar char="•"/>
            </a:pPr>
            <a:r>
              <a:rPr lang="en-US" dirty="0">
                <a:latin typeface="Optima"/>
              </a:rPr>
              <a:t>Safety Acceptance under ROGS</a:t>
            </a:r>
            <a:endParaRPr lang="en-US" dirty="0"/>
          </a:p>
          <a:p>
            <a:pPr marL="285750" indent="-285750">
              <a:buFont typeface="Arial"/>
              <a:buChar char="•"/>
            </a:pPr>
            <a:r>
              <a:rPr lang="en-US" dirty="0">
                <a:latin typeface="Optima"/>
              </a:rPr>
              <a:t>Liaison with Approved / Notified Bodies</a:t>
            </a:r>
            <a:endParaRPr lang="en-US" dirty="0"/>
          </a:p>
          <a:p>
            <a:pPr marL="285750" indent="-285750">
              <a:buFont typeface="Arial"/>
              <a:buChar char="•"/>
            </a:pPr>
            <a:r>
              <a:rPr lang="en-US" dirty="0">
                <a:latin typeface="Optima"/>
              </a:rPr>
              <a:t>UK Technical File development</a:t>
            </a:r>
          </a:p>
          <a:p>
            <a:pPr marL="285750" indent="-285750">
              <a:buFont typeface="Arial"/>
              <a:buChar char="•"/>
            </a:pPr>
            <a:r>
              <a:rPr lang="en-US" dirty="0">
                <a:latin typeface="Optima"/>
              </a:rPr>
              <a:t>Declaration of Verification (</a:t>
            </a:r>
            <a:r>
              <a:rPr lang="en-US" dirty="0" err="1">
                <a:latin typeface="Optima"/>
              </a:rPr>
              <a:t>DoV</a:t>
            </a:r>
            <a:r>
              <a:rPr lang="en-US" dirty="0">
                <a:latin typeface="Optima"/>
              </a:rPr>
              <a:t>)</a:t>
            </a:r>
          </a:p>
          <a:p>
            <a:pPr marL="285750" indent="-285750">
              <a:buFont typeface="Arial"/>
              <a:buChar char="•"/>
            </a:pPr>
            <a:endParaRPr lang="en-GB" dirty="0">
              <a:latin typeface="Optima"/>
            </a:endParaRPr>
          </a:p>
          <a:p>
            <a:pPr marL="285750" indent="-285750">
              <a:buFont typeface="Arial"/>
              <a:buChar char="•"/>
            </a:pPr>
            <a:endParaRPr lang="en-US" b="0" dirty="0">
              <a:latin typeface="Optima"/>
            </a:endParaRPr>
          </a:p>
          <a:p>
            <a:endParaRPr lang="en-GB" dirty="0"/>
          </a:p>
        </p:txBody>
      </p:sp>
      <p:sp>
        <p:nvSpPr>
          <p:cNvPr id="5" name="Oval 4">
            <a:extLst>
              <a:ext uri="{FF2B5EF4-FFF2-40B4-BE49-F238E27FC236}">
                <a16:creationId xmlns:a16="http://schemas.microsoft.com/office/drawing/2014/main" id="{2B43C5AA-8D20-6E43-CB45-490DE7FC25F8}"/>
              </a:ext>
              <a:ext uri="{C183D7F6-B498-43B3-948B-1728B52AA6E4}">
                <adec:decorative xmlns:adec="http://schemas.microsoft.com/office/drawing/2017/decorative" val="1"/>
              </a:ext>
            </a:extLst>
          </p:cNvPr>
          <p:cNvSpPr/>
          <p:nvPr/>
        </p:nvSpPr>
        <p:spPr>
          <a:xfrm>
            <a:off x="1469037" y="2679832"/>
            <a:ext cx="2333621" cy="224451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143A60"/>
                </a:solidFill>
                <a:latin typeface="Optima"/>
              </a:rPr>
              <a:t>System Assurance</a:t>
            </a:r>
            <a:endParaRPr lang="en-US"/>
          </a:p>
        </p:txBody>
      </p:sp>
    </p:spTree>
    <p:extLst>
      <p:ext uri="{BB962C8B-B14F-4D97-AF65-F5344CB8AC3E}">
        <p14:creationId xmlns:p14="http://schemas.microsoft.com/office/powerpoint/2010/main" val="357425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C762E3-4303-C244-B6C5-3DACE1C68AD8}"/>
            </a:ext>
          </a:extLst>
        </p:cNvPr>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818D8562-84D5-DF1C-938F-F20298FBDF24}"/>
              </a:ext>
              <a:ext uri="{C183D7F6-B498-43B3-948B-1728B52AA6E4}">
                <adec:decorative xmlns:adec="http://schemas.microsoft.com/office/drawing/2017/decorative" val="1"/>
              </a:ext>
            </a:extLst>
          </p:cNvPr>
          <p:cNvSpPr/>
          <p:nvPr/>
        </p:nvSpPr>
        <p:spPr>
          <a:xfrm>
            <a:off x="4916621" y="1484442"/>
            <a:ext cx="6113587" cy="1509894"/>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1" name="Rectangle: Rounded Corners 10">
            <a:extLst>
              <a:ext uri="{FF2B5EF4-FFF2-40B4-BE49-F238E27FC236}">
                <a16:creationId xmlns:a16="http://schemas.microsoft.com/office/drawing/2014/main" id="{F4781121-6387-79CF-4ADC-25AC5A901CE5}"/>
              </a:ext>
              <a:ext uri="{C183D7F6-B498-43B3-948B-1728B52AA6E4}">
                <adec:decorative xmlns:adec="http://schemas.microsoft.com/office/drawing/2017/decorative" val="1"/>
              </a:ext>
            </a:extLst>
          </p:cNvPr>
          <p:cNvSpPr/>
          <p:nvPr/>
        </p:nvSpPr>
        <p:spPr>
          <a:xfrm>
            <a:off x="4942738" y="4948125"/>
            <a:ext cx="6101297" cy="1546764"/>
          </a:xfrm>
          <a:prstGeom prst="roundRect">
            <a:avLst>
              <a:gd name="adj" fmla="val 50000"/>
            </a:avLst>
          </a:prstGeom>
          <a:solidFill>
            <a:srgbClr val="9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3" name="Rectangle: Rounded Corners 12">
            <a:extLst>
              <a:ext uri="{FF2B5EF4-FFF2-40B4-BE49-F238E27FC236}">
                <a16:creationId xmlns:a16="http://schemas.microsoft.com/office/drawing/2014/main" id="{85999C5B-6908-28D6-9EC5-7815CE3CC921}"/>
              </a:ext>
              <a:ext uri="{C183D7F6-B498-43B3-948B-1728B52AA6E4}">
                <adec:decorative xmlns:adec="http://schemas.microsoft.com/office/drawing/2017/decorative" val="1"/>
              </a:ext>
            </a:extLst>
          </p:cNvPr>
          <p:cNvSpPr/>
          <p:nvPr/>
        </p:nvSpPr>
        <p:spPr>
          <a:xfrm>
            <a:off x="4942738" y="3219357"/>
            <a:ext cx="6101297" cy="1497602"/>
          </a:xfrm>
          <a:prstGeom prst="roundRect">
            <a:avLst>
              <a:gd name="adj" fmla="val 50000"/>
            </a:avLst>
          </a:prstGeom>
          <a:solidFill>
            <a:srgbClr val="5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5" name="Rectangle: Rounded Corners 14">
            <a:extLst>
              <a:ext uri="{FF2B5EF4-FFF2-40B4-BE49-F238E27FC236}">
                <a16:creationId xmlns:a16="http://schemas.microsoft.com/office/drawing/2014/main" id="{B34E3275-1398-4D25-00DB-9F8645DFA4D6}"/>
              </a:ext>
              <a:ext uri="{C183D7F6-B498-43B3-948B-1728B52AA6E4}">
                <adec:decorative xmlns:adec="http://schemas.microsoft.com/office/drawing/2017/decorative" val="1"/>
              </a:ext>
            </a:extLst>
          </p:cNvPr>
          <p:cNvSpPr/>
          <p:nvPr/>
        </p:nvSpPr>
        <p:spPr>
          <a:xfrm>
            <a:off x="4940176" y="1478297"/>
            <a:ext cx="6107442" cy="1497603"/>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7" name="Oval 16">
            <a:extLst>
              <a:ext uri="{FF2B5EF4-FFF2-40B4-BE49-F238E27FC236}">
                <a16:creationId xmlns:a16="http://schemas.microsoft.com/office/drawing/2014/main" id="{AF8F6010-9393-F620-14F0-991016C73C3A}"/>
              </a:ext>
              <a:ext uri="{C183D7F6-B498-43B3-948B-1728B52AA6E4}">
                <adec:decorative xmlns:adec="http://schemas.microsoft.com/office/drawing/2017/decorative" val="1"/>
              </a:ext>
            </a:extLst>
          </p:cNvPr>
          <p:cNvSpPr/>
          <p:nvPr/>
        </p:nvSpPr>
        <p:spPr>
          <a:xfrm>
            <a:off x="10239407" y="1939999"/>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9" name="Oval 18">
            <a:extLst>
              <a:ext uri="{FF2B5EF4-FFF2-40B4-BE49-F238E27FC236}">
                <a16:creationId xmlns:a16="http://schemas.microsoft.com/office/drawing/2014/main" id="{A1D2E03D-3691-6CD2-4687-F0CD61929EB3}"/>
              </a:ext>
              <a:ext uri="{C183D7F6-B498-43B3-948B-1728B52AA6E4}">
                <adec:decorative xmlns:adec="http://schemas.microsoft.com/office/drawing/2017/decorative" val="1"/>
              </a:ext>
            </a:extLst>
          </p:cNvPr>
          <p:cNvSpPr/>
          <p:nvPr/>
        </p:nvSpPr>
        <p:spPr>
          <a:xfrm>
            <a:off x="10263987" y="3683146"/>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1" name="Oval 20">
            <a:extLst>
              <a:ext uri="{FF2B5EF4-FFF2-40B4-BE49-F238E27FC236}">
                <a16:creationId xmlns:a16="http://schemas.microsoft.com/office/drawing/2014/main" id="{B1345495-8C1A-F345-1274-EB4C10C775E7}"/>
              </a:ext>
              <a:ext uri="{C183D7F6-B498-43B3-948B-1728B52AA6E4}">
                <adec:decorative xmlns:adec="http://schemas.microsoft.com/office/drawing/2017/decorative" val="1"/>
              </a:ext>
            </a:extLst>
          </p:cNvPr>
          <p:cNvSpPr/>
          <p:nvPr/>
        </p:nvSpPr>
        <p:spPr>
          <a:xfrm>
            <a:off x="10239406" y="5438560"/>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 name="Title 1">
            <a:extLst>
              <a:ext uri="{FF2B5EF4-FFF2-40B4-BE49-F238E27FC236}">
                <a16:creationId xmlns:a16="http://schemas.microsoft.com/office/drawing/2014/main" id="{7E15D473-BB7B-88E2-C51F-4EAA4F8F7AC6}"/>
              </a:ext>
            </a:extLst>
          </p:cNvPr>
          <p:cNvSpPr>
            <a:spLocks noGrp="1"/>
          </p:cNvSpPr>
          <p:nvPr>
            <p:ph type="title"/>
          </p:nvPr>
        </p:nvSpPr>
        <p:spPr>
          <a:xfrm>
            <a:off x="0" y="-283442"/>
            <a:ext cx="9601200" cy="1036850"/>
          </a:xfrm>
        </p:spPr>
        <p:txBody>
          <a:bodyPr/>
          <a:lstStyle/>
          <a:p>
            <a:r>
              <a:rPr lang="en-US">
                <a:latin typeface="Optima"/>
              </a:rPr>
              <a:t>What we do II</a:t>
            </a:r>
            <a:endParaRPr lang="en-US"/>
          </a:p>
        </p:txBody>
      </p:sp>
      <p:sp>
        <p:nvSpPr>
          <p:cNvPr id="4" name="Slide Number Placeholder 3">
            <a:extLst>
              <a:ext uri="{FF2B5EF4-FFF2-40B4-BE49-F238E27FC236}">
                <a16:creationId xmlns:a16="http://schemas.microsoft.com/office/drawing/2014/main" id="{43943313-02AF-A9CE-742D-2572476FEC7D}"/>
              </a:ext>
            </a:extLst>
          </p:cNvPr>
          <p:cNvSpPr>
            <a:spLocks noGrp="1"/>
          </p:cNvSpPr>
          <p:nvPr>
            <p:ph type="sldNum" sz="quarter" idx="12"/>
          </p:nvPr>
        </p:nvSpPr>
        <p:spPr>
          <a:xfrm>
            <a:off x="10516987" y="6439210"/>
            <a:ext cx="1371600" cy="274320"/>
          </a:xfrm>
        </p:spPr>
        <p:txBody>
          <a:bodyPr/>
          <a:lstStyle/>
          <a:p>
            <a:fld id="{0FD50806-BABF-4915-9689-3B9956D1C75C}" type="slidenum">
              <a:rPr lang="en-US" b="1" dirty="0" smtClean="0">
                <a:latin typeface="Optima" panose="02000503060000020004" pitchFamily="2" charset="0"/>
              </a:rPr>
              <a:pPr/>
              <a:t>7</a:t>
            </a:fld>
            <a:endParaRPr lang="en-US" b="1">
              <a:latin typeface="Optima" panose="02000503060000020004" pitchFamily="2" charset="0"/>
            </a:endParaRPr>
          </a:p>
        </p:txBody>
      </p:sp>
      <p:graphicFrame>
        <p:nvGraphicFramePr>
          <p:cNvPr id="23" name="Chart 22" descr="This is a chart. ">
            <a:extLst>
              <a:ext uri="{FF2B5EF4-FFF2-40B4-BE49-F238E27FC236}">
                <a16:creationId xmlns:a16="http://schemas.microsoft.com/office/drawing/2014/main" id="{6BC3D2F2-D9AD-25FD-6F26-985EC48AA2A4}"/>
              </a:ext>
            </a:extLst>
          </p:cNvPr>
          <p:cNvGraphicFramePr/>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DCF8C61E-0DD6-4560-C26E-53EC7F339B71}"/>
              </a:ext>
              <a:ext uri="{C183D7F6-B498-43B3-948B-1728B52AA6E4}">
                <adec:decorative xmlns:adec="http://schemas.microsoft.com/office/drawing/2017/decorative" val="1"/>
              </a:ext>
            </a:extLst>
          </p:cNvPr>
          <p:cNvSpPr/>
          <p:nvPr/>
        </p:nvSpPr>
        <p:spPr>
          <a:xfrm>
            <a:off x="1545852" y="2710558"/>
            <a:ext cx="2189210" cy="2189210"/>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rgbClr val="143A60"/>
              </a:solidFill>
              <a:latin typeface="Optima"/>
            </a:endParaRPr>
          </a:p>
          <a:p>
            <a:pPr algn="ctr"/>
            <a:endParaRPr lang="en-US" b="1">
              <a:solidFill>
                <a:srgbClr val="143A60"/>
              </a:solidFill>
              <a:latin typeface="Optima"/>
            </a:endParaRPr>
          </a:p>
          <a:p>
            <a:pPr algn="ctr"/>
            <a:endParaRPr lang="en-US" sz="2400">
              <a:solidFill>
                <a:srgbClr val="143A60"/>
              </a:solidFill>
              <a:latin typeface="Optima" panose="02000503060000020004" pitchFamily="2" charset="0"/>
            </a:endParaRPr>
          </a:p>
        </p:txBody>
      </p:sp>
      <p:sp>
        <p:nvSpPr>
          <p:cNvPr id="61" name="TextBox 47">
            <a:extLst>
              <a:ext uri="{FF2B5EF4-FFF2-40B4-BE49-F238E27FC236}">
                <a16:creationId xmlns:a16="http://schemas.microsoft.com/office/drawing/2014/main" id="{A215B3DF-D441-3799-6A4C-61EC2B6651B1}"/>
              </a:ext>
            </a:extLst>
          </p:cNvPr>
          <p:cNvSpPr txBox="1"/>
          <p:nvPr/>
        </p:nvSpPr>
        <p:spPr>
          <a:xfrm>
            <a:off x="5590729" y="1566745"/>
            <a:ext cx="4857751" cy="1292662"/>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bg1"/>
                </a:solidFill>
                <a:latin typeface="Optima"/>
              </a:rPr>
              <a:t>System Engineering</a:t>
            </a:r>
            <a:endParaRPr lang="en-US" sz="1400" b="1" dirty="0">
              <a:solidFill>
                <a:schemeClr val="bg1"/>
              </a:solidFill>
              <a:latin typeface="Optima"/>
            </a:endParaRPr>
          </a:p>
          <a:p>
            <a:pPr marL="285750" indent="-285750">
              <a:buFont typeface="Arial"/>
              <a:buChar char="•"/>
            </a:pPr>
            <a:r>
              <a:rPr lang="en-GB" sz="1400" b="1" dirty="0">
                <a:solidFill>
                  <a:schemeClr val="bg1"/>
                </a:solidFill>
                <a:latin typeface="Optima"/>
              </a:rPr>
              <a:t>Requirement Development &amp; Management</a:t>
            </a:r>
          </a:p>
          <a:p>
            <a:pPr marL="285750" indent="-285750">
              <a:buFont typeface="Arial"/>
              <a:buChar char="•"/>
            </a:pPr>
            <a:r>
              <a:rPr lang="en-GB" sz="1400" b="1" dirty="0">
                <a:solidFill>
                  <a:schemeClr val="bg1"/>
                </a:solidFill>
                <a:latin typeface="Optima"/>
              </a:rPr>
              <a:t>System Integration</a:t>
            </a:r>
          </a:p>
          <a:p>
            <a:pPr marL="285750" indent="-285750">
              <a:buFont typeface="Arial"/>
              <a:buChar char="•"/>
            </a:pPr>
            <a:r>
              <a:rPr lang="en-GB" sz="1400" b="1" dirty="0">
                <a:solidFill>
                  <a:schemeClr val="bg1"/>
                </a:solidFill>
                <a:latin typeface="Optima"/>
              </a:rPr>
              <a:t>System Definition</a:t>
            </a:r>
          </a:p>
          <a:p>
            <a:pPr marL="285750" indent="-285750">
              <a:buFont typeface="Arial"/>
              <a:buChar char="•"/>
            </a:pPr>
            <a:r>
              <a:rPr lang="en-GB" sz="1400" b="1" dirty="0">
                <a:solidFill>
                  <a:schemeClr val="bg1"/>
                </a:solidFill>
                <a:latin typeface="Optima"/>
              </a:rPr>
              <a:t>System Architecture</a:t>
            </a:r>
          </a:p>
          <a:p>
            <a:pPr marL="285750" indent="-285750">
              <a:buFont typeface="Arial"/>
              <a:buChar char="•"/>
            </a:pPr>
            <a:r>
              <a:rPr lang="en-GB" sz="1400" b="1" dirty="0">
                <a:solidFill>
                  <a:schemeClr val="bg1"/>
                </a:solidFill>
                <a:latin typeface="Optima"/>
              </a:rPr>
              <a:t>System Specification</a:t>
            </a:r>
            <a:endParaRPr lang="en-GB" dirty="0"/>
          </a:p>
        </p:txBody>
      </p:sp>
      <p:sp>
        <p:nvSpPr>
          <p:cNvPr id="51" name="TextBox 47">
            <a:extLst>
              <a:ext uri="{FF2B5EF4-FFF2-40B4-BE49-F238E27FC236}">
                <a16:creationId xmlns:a16="http://schemas.microsoft.com/office/drawing/2014/main" id="{191803BE-BE36-B24E-CCCA-0BB201406215}"/>
              </a:ext>
            </a:extLst>
          </p:cNvPr>
          <p:cNvSpPr txBox="1"/>
          <p:nvPr/>
        </p:nvSpPr>
        <p:spPr>
          <a:xfrm>
            <a:off x="5601790" y="3223636"/>
            <a:ext cx="4397039" cy="1508105"/>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bg1"/>
                </a:solidFill>
                <a:latin typeface="Optima"/>
              </a:rPr>
              <a:t>Project Engineering</a:t>
            </a:r>
          </a:p>
          <a:p>
            <a:pPr indent="-285750">
              <a:buFont typeface="Arial"/>
              <a:buChar char="•"/>
            </a:pPr>
            <a:r>
              <a:rPr lang="en-GB" sz="1400" b="1" dirty="0">
                <a:solidFill>
                  <a:schemeClr val="bg1"/>
                </a:solidFill>
                <a:latin typeface="Optima"/>
              </a:rPr>
              <a:t>Design Review</a:t>
            </a:r>
          </a:p>
          <a:p>
            <a:pPr indent="-285750">
              <a:buFont typeface="Arial"/>
              <a:buChar char="•"/>
            </a:pPr>
            <a:r>
              <a:rPr lang="en-GB" sz="1400" b="1" dirty="0">
                <a:solidFill>
                  <a:schemeClr val="bg1"/>
                </a:solidFill>
                <a:latin typeface="Optima"/>
              </a:rPr>
              <a:t>DRACAS/FRACAS</a:t>
            </a:r>
          </a:p>
          <a:p>
            <a:pPr indent="-285750">
              <a:buFont typeface="Arial"/>
              <a:buChar char="•"/>
            </a:pPr>
            <a:r>
              <a:rPr lang="en-GB" sz="1400" b="1" dirty="0">
                <a:solidFill>
                  <a:schemeClr val="bg1"/>
                </a:solidFill>
                <a:latin typeface="Optima"/>
              </a:rPr>
              <a:t>Client Technical Advisor</a:t>
            </a:r>
          </a:p>
          <a:p>
            <a:pPr indent="-285750">
              <a:buFont typeface="Arial"/>
              <a:buChar char="•"/>
            </a:pPr>
            <a:r>
              <a:rPr lang="en-GB" sz="1400" b="1" dirty="0">
                <a:solidFill>
                  <a:schemeClr val="bg1"/>
                </a:solidFill>
                <a:latin typeface="Optima"/>
              </a:rPr>
              <a:t>Lab/Site Test Witnessing</a:t>
            </a:r>
          </a:p>
          <a:p>
            <a:pPr indent="-285750">
              <a:buFont typeface="Arial"/>
              <a:buChar char="•"/>
            </a:pPr>
            <a:r>
              <a:rPr lang="en-GB" sz="1400" b="1" dirty="0">
                <a:solidFill>
                  <a:schemeClr val="bg1"/>
                </a:solidFill>
                <a:latin typeface="Optima"/>
              </a:rPr>
              <a:t>Engineering Issues Analysis</a:t>
            </a:r>
          </a:p>
          <a:p>
            <a:pPr indent="-285750">
              <a:buFont typeface="Arial"/>
              <a:buChar char="•"/>
            </a:pPr>
            <a:r>
              <a:rPr lang="en-GB" sz="1400" b="1" dirty="0">
                <a:solidFill>
                  <a:schemeClr val="bg1"/>
                </a:solidFill>
                <a:latin typeface="Optima"/>
              </a:rPr>
              <a:t>Technical Document Review</a:t>
            </a:r>
          </a:p>
        </p:txBody>
      </p:sp>
      <p:sp>
        <p:nvSpPr>
          <p:cNvPr id="60" name="TextBox 47">
            <a:extLst>
              <a:ext uri="{FF2B5EF4-FFF2-40B4-BE49-F238E27FC236}">
                <a16:creationId xmlns:a16="http://schemas.microsoft.com/office/drawing/2014/main" id="{E09623E1-FED7-CF90-5D0A-3623A1033E55}"/>
              </a:ext>
            </a:extLst>
          </p:cNvPr>
          <p:cNvSpPr txBox="1"/>
          <p:nvPr/>
        </p:nvSpPr>
        <p:spPr>
          <a:xfrm>
            <a:off x="5609778" y="4970060"/>
            <a:ext cx="4397039" cy="1723549"/>
          </a:xfrm>
          <a:prstGeom prst="rect">
            <a:avLst/>
          </a:prstGeom>
          <a:noFill/>
          <a:ln w="6350">
            <a:noFill/>
            <a:prstDash val="dash"/>
          </a:ln>
        </p:spPr>
        <p:txBody>
          <a:bodyPr wrap="square" lIns="0" tIns="0" rIns="0" bIns="0" rtlCol="0" anchor="ctr">
            <a:spAutoFit/>
          </a:bodyPr>
          <a:lstStyle>
            <a:defPPr>
              <a:defRPr lang="en-US"/>
            </a:defPPr>
            <a:lvl1pPr>
              <a:defRPr sz="1400" b="1">
                <a:solidFill>
                  <a:schemeClr val="bg1"/>
                </a:solidFill>
                <a:latin typeface="Optima" panose="0200050306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Optima"/>
              </a:rPr>
              <a:t>Infrastructure Data Management</a:t>
            </a:r>
          </a:p>
          <a:p>
            <a:pPr marL="285750" indent="-285750">
              <a:buFont typeface="Arial"/>
              <a:buChar char="•"/>
            </a:pPr>
            <a:r>
              <a:rPr lang="en-GB" dirty="0">
                <a:latin typeface="Optima"/>
              </a:rPr>
              <a:t>Data Quality Assurance and Control </a:t>
            </a:r>
          </a:p>
          <a:p>
            <a:pPr marL="285750" indent="-285750">
              <a:buFont typeface="Arial"/>
              <a:buChar char="•"/>
            </a:pPr>
            <a:r>
              <a:rPr lang="en-US" dirty="0">
                <a:latin typeface="Optima"/>
              </a:rPr>
              <a:t>Compliance with Standards and Regulations </a:t>
            </a:r>
          </a:p>
          <a:p>
            <a:pPr marL="285750" indent="-285750">
              <a:buFont typeface="Arial"/>
              <a:buChar char="•"/>
            </a:pPr>
            <a:r>
              <a:rPr lang="en-US" dirty="0">
                <a:latin typeface="Optima"/>
              </a:rPr>
              <a:t>Lifecycle Data Management </a:t>
            </a:r>
          </a:p>
          <a:p>
            <a:pPr marL="285750" indent="-285750">
              <a:buFont typeface="Arial"/>
              <a:buChar char="•"/>
            </a:pPr>
            <a:r>
              <a:rPr lang="en-US" dirty="0">
                <a:latin typeface="Optima"/>
              </a:rPr>
              <a:t>Engineering Data Capture </a:t>
            </a:r>
            <a:r>
              <a:rPr lang="en-GB" dirty="0">
                <a:latin typeface="Optima"/>
              </a:rPr>
              <a:t>and Maintenance</a:t>
            </a:r>
            <a:endParaRPr lang="en-US" b="0" dirty="0">
              <a:latin typeface="Optima"/>
            </a:endParaRPr>
          </a:p>
          <a:p>
            <a:pPr marL="285750" indent="-285750">
              <a:buFont typeface="Arial"/>
              <a:buChar char="•"/>
            </a:pPr>
            <a:r>
              <a:rPr lang="en-US" dirty="0">
                <a:latin typeface="Optima"/>
              </a:rPr>
              <a:t>CAD and BIM for Rail</a:t>
            </a:r>
          </a:p>
          <a:p>
            <a:pPr marL="285750" indent="-285750">
              <a:buFont typeface="Arial"/>
              <a:buChar char="•"/>
            </a:pPr>
            <a:r>
              <a:rPr lang="en-GB" dirty="0">
                <a:latin typeface="Optima"/>
              </a:rPr>
              <a:t>Integration with GIS and Geospatial Data </a:t>
            </a:r>
          </a:p>
          <a:p>
            <a:endParaRPr lang="en-GB" dirty="0"/>
          </a:p>
        </p:txBody>
      </p:sp>
      <p:sp>
        <p:nvSpPr>
          <p:cNvPr id="9" name="Oval 8">
            <a:extLst>
              <a:ext uri="{FF2B5EF4-FFF2-40B4-BE49-F238E27FC236}">
                <a16:creationId xmlns:a16="http://schemas.microsoft.com/office/drawing/2014/main" id="{9F5EC3BC-8BEB-8C30-C9B6-FB7B34B9FBD9}"/>
              </a:ext>
              <a:ext uri="{C183D7F6-B498-43B3-948B-1728B52AA6E4}">
                <adec:decorative xmlns:adec="http://schemas.microsoft.com/office/drawing/2017/decorative" val="1"/>
              </a:ext>
            </a:extLst>
          </p:cNvPr>
          <p:cNvSpPr/>
          <p:nvPr/>
        </p:nvSpPr>
        <p:spPr>
          <a:xfrm>
            <a:off x="1469037" y="2679832"/>
            <a:ext cx="2333621" cy="224451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43A60"/>
                </a:solidFill>
                <a:latin typeface="Optima"/>
              </a:rPr>
              <a:t>Engineering and Design Management</a:t>
            </a:r>
            <a:endParaRPr lang="en-US"/>
          </a:p>
        </p:txBody>
      </p:sp>
    </p:spTree>
    <p:extLst>
      <p:ext uri="{BB962C8B-B14F-4D97-AF65-F5344CB8AC3E}">
        <p14:creationId xmlns:p14="http://schemas.microsoft.com/office/powerpoint/2010/main" val="405020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BB236D-AB61-4456-FE53-2C80A5DF06F1}"/>
            </a:ext>
          </a:extLst>
        </p:cNvPr>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268BF7C7-3C54-A52E-2FCA-5CB62AF58DC7}"/>
              </a:ext>
              <a:ext uri="{C183D7F6-B498-43B3-948B-1728B52AA6E4}">
                <adec:decorative xmlns:adec="http://schemas.microsoft.com/office/drawing/2017/decorative" val="1"/>
              </a:ext>
            </a:extLst>
          </p:cNvPr>
          <p:cNvSpPr/>
          <p:nvPr/>
        </p:nvSpPr>
        <p:spPr>
          <a:xfrm>
            <a:off x="4916621" y="1484442"/>
            <a:ext cx="6113587" cy="1509894"/>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1" name="Rectangle: Rounded Corners 10">
            <a:extLst>
              <a:ext uri="{FF2B5EF4-FFF2-40B4-BE49-F238E27FC236}">
                <a16:creationId xmlns:a16="http://schemas.microsoft.com/office/drawing/2014/main" id="{5FDE7CA9-6BE9-43E7-7C44-FB95972D0B21}"/>
              </a:ext>
              <a:ext uri="{C183D7F6-B498-43B3-948B-1728B52AA6E4}">
                <adec:decorative xmlns:adec="http://schemas.microsoft.com/office/drawing/2017/decorative" val="1"/>
              </a:ext>
            </a:extLst>
          </p:cNvPr>
          <p:cNvSpPr/>
          <p:nvPr/>
        </p:nvSpPr>
        <p:spPr>
          <a:xfrm>
            <a:off x="4942738" y="4948125"/>
            <a:ext cx="6101297" cy="1546764"/>
          </a:xfrm>
          <a:prstGeom prst="roundRect">
            <a:avLst>
              <a:gd name="adj" fmla="val 50000"/>
            </a:avLst>
          </a:prstGeom>
          <a:solidFill>
            <a:srgbClr val="9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3" name="Rectangle: Rounded Corners 12">
            <a:extLst>
              <a:ext uri="{FF2B5EF4-FFF2-40B4-BE49-F238E27FC236}">
                <a16:creationId xmlns:a16="http://schemas.microsoft.com/office/drawing/2014/main" id="{F15F07A8-3DDD-F819-2F51-C16110F50DE5}"/>
              </a:ext>
              <a:ext uri="{C183D7F6-B498-43B3-948B-1728B52AA6E4}">
                <adec:decorative xmlns:adec="http://schemas.microsoft.com/office/drawing/2017/decorative" val="1"/>
              </a:ext>
            </a:extLst>
          </p:cNvPr>
          <p:cNvSpPr/>
          <p:nvPr/>
        </p:nvSpPr>
        <p:spPr>
          <a:xfrm>
            <a:off x="4942738" y="3219357"/>
            <a:ext cx="6101297" cy="1497602"/>
          </a:xfrm>
          <a:prstGeom prst="roundRect">
            <a:avLst>
              <a:gd name="adj" fmla="val 50000"/>
            </a:avLst>
          </a:prstGeom>
          <a:solidFill>
            <a:srgbClr val="5F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Optima"/>
            </a:endParaRPr>
          </a:p>
        </p:txBody>
      </p:sp>
      <p:sp>
        <p:nvSpPr>
          <p:cNvPr id="15" name="Rectangle: Rounded Corners 14">
            <a:extLst>
              <a:ext uri="{FF2B5EF4-FFF2-40B4-BE49-F238E27FC236}">
                <a16:creationId xmlns:a16="http://schemas.microsoft.com/office/drawing/2014/main" id="{A31D1111-F35C-9BDB-71F4-D127FF4967DB}"/>
              </a:ext>
              <a:ext uri="{C183D7F6-B498-43B3-948B-1728B52AA6E4}">
                <adec:decorative xmlns:adec="http://schemas.microsoft.com/office/drawing/2017/decorative" val="1"/>
              </a:ext>
            </a:extLst>
          </p:cNvPr>
          <p:cNvSpPr/>
          <p:nvPr/>
        </p:nvSpPr>
        <p:spPr>
          <a:xfrm>
            <a:off x="4940176" y="1478297"/>
            <a:ext cx="6107442" cy="1497603"/>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7" name="Oval 16">
            <a:extLst>
              <a:ext uri="{FF2B5EF4-FFF2-40B4-BE49-F238E27FC236}">
                <a16:creationId xmlns:a16="http://schemas.microsoft.com/office/drawing/2014/main" id="{ACBE6FB8-FB8C-EF90-6140-9138EF27CE80}"/>
              </a:ext>
              <a:ext uri="{C183D7F6-B498-43B3-948B-1728B52AA6E4}">
                <adec:decorative xmlns:adec="http://schemas.microsoft.com/office/drawing/2017/decorative" val="1"/>
              </a:ext>
            </a:extLst>
          </p:cNvPr>
          <p:cNvSpPr/>
          <p:nvPr/>
        </p:nvSpPr>
        <p:spPr>
          <a:xfrm>
            <a:off x="10239407" y="1939999"/>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9" name="Oval 18">
            <a:extLst>
              <a:ext uri="{FF2B5EF4-FFF2-40B4-BE49-F238E27FC236}">
                <a16:creationId xmlns:a16="http://schemas.microsoft.com/office/drawing/2014/main" id="{ADB5A2A9-9125-E1C2-6D5E-97E028DEE2C9}"/>
              </a:ext>
              <a:ext uri="{C183D7F6-B498-43B3-948B-1728B52AA6E4}">
                <adec:decorative xmlns:adec="http://schemas.microsoft.com/office/drawing/2017/decorative" val="1"/>
              </a:ext>
            </a:extLst>
          </p:cNvPr>
          <p:cNvSpPr/>
          <p:nvPr/>
        </p:nvSpPr>
        <p:spPr>
          <a:xfrm>
            <a:off x="10263987" y="3683146"/>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1" name="Oval 20">
            <a:extLst>
              <a:ext uri="{FF2B5EF4-FFF2-40B4-BE49-F238E27FC236}">
                <a16:creationId xmlns:a16="http://schemas.microsoft.com/office/drawing/2014/main" id="{08B9E8BE-371A-4C1D-CB96-7D6DCCF5E889}"/>
              </a:ext>
              <a:ext uri="{C183D7F6-B498-43B3-948B-1728B52AA6E4}">
                <adec:decorative xmlns:adec="http://schemas.microsoft.com/office/drawing/2017/decorative" val="1"/>
              </a:ext>
            </a:extLst>
          </p:cNvPr>
          <p:cNvSpPr/>
          <p:nvPr/>
        </p:nvSpPr>
        <p:spPr>
          <a:xfrm>
            <a:off x="10239406" y="5438560"/>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 name="Title 1">
            <a:extLst>
              <a:ext uri="{FF2B5EF4-FFF2-40B4-BE49-F238E27FC236}">
                <a16:creationId xmlns:a16="http://schemas.microsoft.com/office/drawing/2014/main" id="{3A084CE5-A180-C136-F626-F2199D820B37}"/>
              </a:ext>
            </a:extLst>
          </p:cNvPr>
          <p:cNvSpPr>
            <a:spLocks noGrp="1"/>
          </p:cNvSpPr>
          <p:nvPr>
            <p:ph type="title"/>
          </p:nvPr>
        </p:nvSpPr>
        <p:spPr>
          <a:xfrm>
            <a:off x="0" y="-283442"/>
            <a:ext cx="9601200" cy="1036850"/>
          </a:xfrm>
        </p:spPr>
        <p:txBody>
          <a:bodyPr/>
          <a:lstStyle/>
          <a:p>
            <a:r>
              <a:rPr lang="en-US">
                <a:latin typeface="Optima"/>
              </a:rPr>
              <a:t>What we do III</a:t>
            </a:r>
            <a:endParaRPr lang="en-US"/>
          </a:p>
        </p:txBody>
      </p:sp>
      <p:sp>
        <p:nvSpPr>
          <p:cNvPr id="4" name="Slide Number Placeholder 3">
            <a:extLst>
              <a:ext uri="{FF2B5EF4-FFF2-40B4-BE49-F238E27FC236}">
                <a16:creationId xmlns:a16="http://schemas.microsoft.com/office/drawing/2014/main" id="{3DB4AC89-5BEE-5E9D-FA36-5DD214FD16B7}"/>
              </a:ext>
            </a:extLst>
          </p:cNvPr>
          <p:cNvSpPr>
            <a:spLocks noGrp="1"/>
          </p:cNvSpPr>
          <p:nvPr>
            <p:ph type="sldNum" sz="quarter" idx="12"/>
          </p:nvPr>
        </p:nvSpPr>
        <p:spPr>
          <a:xfrm>
            <a:off x="10516987" y="6439210"/>
            <a:ext cx="1371600" cy="274320"/>
          </a:xfrm>
        </p:spPr>
        <p:txBody>
          <a:bodyPr/>
          <a:lstStyle/>
          <a:p>
            <a:fld id="{0FD50806-BABF-4915-9689-3B9956D1C75C}" type="slidenum">
              <a:rPr lang="en-US" b="1" dirty="0" smtClean="0">
                <a:latin typeface="Optima" panose="02000503060000020004" pitchFamily="2" charset="0"/>
              </a:rPr>
              <a:pPr/>
              <a:t>8</a:t>
            </a:fld>
            <a:endParaRPr lang="en-US" b="1">
              <a:latin typeface="Optima" panose="02000503060000020004" pitchFamily="2" charset="0"/>
            </a:endParaRPr>
          </a:p>
        </p:txBody>
      </p:sp>
      <p:graphicFrame>
        <p:nvGraphicFramePr>
          <p:cNvPr id="23" name="Chart 22" descr="This is a chart. ">
            <a:extLst>
              <a:ext uri="{FF2B5EF4-FFF2-40B4-BE49-F238E27FC236}">
                <a16:creationId xmlns:a16="http://schemas.microsoft.com/office/drawing/2014/main" id="{CB8EA7A7-B679-460E-FE63-2E02ECC01495}"/>
              </a:ext>
            </a:extLst>
          </p:cNvPr>
          <p:cNvGraphicFramePr/>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07A157F2-6F24-BB46-80FF-B3FF5B884D06}"/>
              </a:ext>
              <a:ext uri="{C183D7F6-B498-43B3-948B-1728B52AA6E4}">
                <adec:decorative xmlns:adec="http://schemas.microsoft.com/office/drawing/2017/decorative" val="1"/>
              </a:ext>
            </a:extLst>
          </p:cNvPr>
          <p:cNvSpPr/>
          <p:nvPr/>
        </p:nvSpPr>
        <p:spPr>
          <a:xfrm>
            <a:off x="1545852" y="2710558"/>
            <a:ext cx="2189210" cy="2189210"/>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rgbClr val="143A60"/>
              </a:solidFill>
              <a:latin typeface="Optima"/>
            </a:endParaRPr>
          </a:p>
          <a:p>
            <a:pPr algn="ctr"/>
            <a:endParaRPr lang="en-US" b="1">
              <a:solidFill>
                <a:srgbClr val="143A60"/>
              </a:solidFill>
              <a:latin typeface="Optima"/>
            </a:endParaRPr>
          </a:p>
          <a:p>
            <a:pPr algn="ctr"/>
            <a:endParaRPr lang="en-US" sz="2400">
              <a:solidFill>
                <a:srgbClr val="143A60"/>
              </a:solidFill>
              <a:latin typeface="Optima" panose="02000503060000020004" pitchFamily="2" charset="0"/>
            </a:endParaRPr>
          </a:p>
        </p:txBody>
      </p:sp>
      <p:sp>
        <p:nvSpPr>
          <p:cNvPr id="61" name="TextBox 47">
            <a:extLst>
              <a:ext uri="{FF2B5EF4-FFF2-40B4-BE49-F238E27FC236}">
                <a16:creationId xmlns:a16="http://schemas.microsoft.com/office/drawing/2014/main" id="{B7FED210-6ADE-9FDC-92CE-A8C77DF54D12}"/>
              </a:ext>
            </a:extLst>
          </p:cNvPr>
          <p:cNvSpPr txBox="1"/>
          <p:nvPr/>
        </p:nvSpPr>
        <p:spPr>
          <a:xfrm>
            <a:off x="5692292" y="1659488"/>
            <a:ext cx="4857751" cy="1292662"/>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GB" sz="1400" b="1" dirty="0">
                <a:solidFill>
                  <a:schemeClr val="bg1"/>
                </a:solidFill>
                <a:latin typeface="Arial"/>
                <a:cs typeface="Arial"/>
              </a:rPr>
              <a:t>Asset Management Strategy</a:t>
            </a:r>
          </a:p>
          <a:p>
            <a:pPr marL="285750" indent="-285750">
              <a:buFont typeface="Arial,Sans-Serif"/>
              <a:buChar char="•"/>
            </a:pPr>
            <a:r>
              <a:rPr lang="en-GB" sz="1400" b="1" dirty="0">
                <a:solidFill>
                  <a:schemeClr val="bg1"/>
                </a:solidFill>
                <a:latin typeface="Arial"/>
                <a:cs typeface="Arial"/>
              </a:rPr>
              <a:t>Asset Condition Assessment</a:t>
            </a:r>
            <a:endParaRPr lang="en-GB" sz="1400" dirty="0">
              <a:solidFill>
                <a:schemeClr val="bg1"/>
              </a:solidFill>
              <a:latin typeface="Arial"/>
              <a:cs typeface="Arial"/>
            </a:endParaRPr>
          </a:p>
          <a:p>
            <a:pPr marL="285750" indent="-285750">
              <a:buFont typeface="Arial,Sans-Serif"/>
              <a:buChar char="•"/>
            </a:pPr>
            <a:r>
              <a:rPr lang="en-GB" sz="1400" b="1" dirty="0">
                <a:solidFill>
                  <a:schemeClr val="bg1"/>
                </a:solidFill>
                <a:latin typeface="Arial"/>
                <a:cs typeface="Arial"/>
              </a:rPr>
              <a:t>Asset Renewals Strategy</a:t>
            </a:r>
            <a:endParaRPr lang="en-GB" sz="1400" dirty="0">
              <a:solidFill>
                <a:schemeClr val="bg1"/>
              </a:solidFill>
              <a:latin typeface="Arial"/>
              <a:cs typeface="Arial"/>
            </a:endParaRPr>
          </a:p>
          <a:p>
            <a:pPr marL="285750" indent="-285750">
              <a:buFont typeface="Arial,Sans-Serif"/>
              <a:buChar char="•"/>
            </a:pPr>
            <a:r>
              <a:rPr lang="en-GB" sz="1400" b="1" dirty="0">
                <a:solidFill>
                  <a:schemeClr val="bg1"/>
                </a:solidFill>
                <a:latin typeface="Arial"/>
                <a:cs typeface="Arial"/>
              </a:rPr>
              <a:t>Failure Route Cause Analysis</a:t>
            </a:r>
          </a:p>
          <a:p>
            <a:pPr marL="285750" indent="-285750">
              <a:buFont typeface="Arial,Sans-Serif"/>
              <a:buChar char="•"/>
            </a:pPr>
            <a:r>
              <a:rPr lang="en-GB" sz="1400" b="1" dirty="0">
                <a:solidFill>
                  <a:schemeClr val="bg1"/>
                </a:solidFill>
                <a:latin typeface="Arial"/>
                <a:cs typeface="Arial"/>
              </a:rPr>
              <a:t>Asset Performance Assessment</a:t>
            </a:r>
          </a:p>
          <a:p>
            <a:pPr marL="285750" indent="-285750">
              <a:buFont typeface="Arial,Sans-Serif"/>
              <a:buChar char="•"/>
            </a:pPr>
            <a:endParaRPr lang="en-GB" sz="1400" b="1" dirty="0">
              <a:solidFill>
                <a:schemeClr val="bg1"/>
              </a:solidFill>
              <a:latin typeface="Arial"/>
              <a:cs typeface="Arial"/>
            </a:endParaRPr>
          </a:p>
        </p:txBody>
      </p:sp>
      <p:sp>
        <p:nvSpPr>
          <p:cNvPr id="9" name="Oval 8">
            <a:extLst>
              <a:ext uri="{FF2B5EF4-FFF2-40B4-BE49-F238E27FC236}">
                <a16:creationId xmlns:a16="http://schemas.microsoft.com/office/drawing/2014/main" id="{2D9E1F9B-CA7B-A208-57C9-ADB773F3D7CD}"/>
              </a:ext>
              <a:ext uri="{C183D7F6-B498-43B3-948B-1728B52AA6E4}">
                <adec:decorative xmlns:adec="http://schemas.microsoft.com/office/drawing/2017/decorative" val="1"/>
              </a:ext>
            </a:extLst>
          </p:cNvPr>
          <p:cNvSpPr/>
          <p:nvPr/>
        </p:nvSpPr>
        <p:spPr>
          <a:xfrm>
            <a:off x="1469037" y="2679832"/>
            <a:ext cx="2333621" cy="224451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43A60"/>
                </a:solidFill>
                <a:latin typeface="Optima"/>
              </a:rPr>
              <a:t>O&amp;M Readiness</a:t>
            </a:r>
          </a:p>
        </p:txBody>
      </p:sp>
      <p:sp>
        <p:nvSpPr>
          <p:cNvPr id="3" name="TextBox 47">
            <a:extLst>
              <a:ext uri="{FF2B5EF4-FFF2-40B4-BE49-F238E27FC236}">
                <a16:creationId xmlns:a16="http://schemas.microsoft.com/office/drawing/2014/main" id="{29DA4B2E-0446-BCC1-A5AE-25B9DE0FDDE5}"/>
              </a:ext>
            </a:extLst>
          </p:cNvPr>
          <p:cNvSpPr txBox="1"/>
          <p:nvPr/>
        </p:nvSpPr>
        <p:spPr>
          <a:xfrm>
            <a:off x="5628829" y="3690134"/>
            <a:ext cx="4857751" cy="646331"/>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GB" sz="1400" b="1" dirty="0">
                <a:solidFill>
                  <a:schemeClr val="bg1"/>
                </a:solidFill>
                <a:latin typeface="Arial"/>
                <a:cs typeface="Arial"/>
              </a:rPr>
              <a:t>O&amp;M Readiness Management</a:t>
            </a:r>
            <a:endParaRPr lang="en-US" sz="1400" dirty="0">
              <a:solidFill>
                <a:schemeClr val="bg1"/>
              </a:solidFill>
              <a:latin typeface="Arial"/>
              <a:cs typeface="Arial"/>
            </a:endParaRPr>
          </a:p>
          <a:p>
            <a:pPr marL="285750" indent="-285750">
              <a:buFont typeface="Arial,Sans-Serif"/>
              <a:buChar char="•"/>
            </a:pPr>
            <a:r>
              <a:rPr lang="en-GB" sz="1400" b="1" dirty="0">
                <a:solidFill>
                  <a:schemeClr val="bg1"/>
                </a:solidFill>
                <a:latin typeface="Arial"/>
                <a:cs typeface="Arial"/>
              </a:rPr>
              <a:t>Competence &amp; Capability Assessment</a:t>
            </a:r>
            <a:endParaRPr lang="en-US" sz="1400" dirty="0">
              <a:solidFill>
                <a:schemeClr val="bg1"/>
              </a:solidFill>
              <a:latin typeface="Arial"/>
              <a:cs typeface="Arial"/>
            </a:endParaRPr>
          </a:p>
          <a:p>
            <a:pPr marL="285750" indent="-285750">
              <a:buFont typeface="Arial,Sans-Serif"/>
              <a:buChar char="•"/>
            </a:pPr>
            <a:r>
              <a:rPr lang="en-GB" sz="1400" b="1" dirty="0">
                <a:solidFill>
                  <a:schemeClr val="bg1"/>
                </a:solidFill>
                <a:latin typeface="Arial"/>
                <a:cs typeface="Arial"/>
              </a:rPr>
              <a:t>New Technology Training and Development</a:t>
            </a:r>
            <a:endParaRPr lang="en-US" sz="1400" dirty="0">
              <a:solidFill>
                <a:schemeClr val="bg1"/>
              </a:solidFill>
              <a:latin typeface="Arial"/>
              <a:cs typeface="Arial"/>
            </a:endParaRPr>
          </a:p>
        </p:txBody>
      </p:sp>
      <p:sp>
        <p:nvSpPr>
          <p:cNvPr id="5" name="TextBox 47">
            <a:extLst>
              <a:ext uri="{FF2B5EF4-FFF2-40B4-BE49-F238E27FC236}">
                <a16:creationId xmlns:a16="http://schemas.microsoft.com/office/drawing/2014/main" id="{40343B01-D2E8-DD08-12CE-0411964DF443}"/>
              </a:ext>
            </a:extLst>
          </p:cNvPr>
          <p:cNvSpPr txBox="1"/>
          <p:nvPr/>
        </p:nvSpPr>
        <p:spPr>
          <a:xfrm>
            <a:off x="5590729" y="5249288"/>
            <a:ext cx="4857751" cy="861774"/>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GB" sz="1400" b="1" dirty="0">
                <a:solidFill>
                  <a:schemeClr val="bg1"/>
                </a:solidFill>
                <a:latin typeface="Arial"/>
                <a:cs typeface="Arial"/>
              </a:rPr>
              <a:t>Failure Investigation and Route Cause Analysis</a:t>
            </a:r>
          </a:p>
          <a:p>
            <a:pPr marL="285750" indent="-285750">
              <a:buFont typeface="Arial,Sans-Serif"/>
              <a:buChar char="•"/>
            </a:pPr>
            <a:r>
              <a:rPr lang="en-GB" sz="1400" b="1" dirty="0">
                <a:solidFill>
                  <a:schemeClr val="bg1"/>
                </a:solidFill>
                <a:latin typeface="Arial"/>
                <a:cs typeface="Arial"/>
              </a:rPr>
              <a:t>Operational Testing and Simulations</a:t>
            </a:r>
          </a:p>
          <a:p>
            <a:pPr marL="285750" indent="-285750">
              <a:buFont typeface="Arial,Sans-Serif"/>
              <a:buChar char="•"/>
            </a:pPr>
            <a:r>
              <a:rPr lang="en-GB" sz="1400" b="1" dirty="0">
                <a:solidFill>
                  <a:schemeClr val="bg1"/>
                </a:solidFill>
                <a:latin typeface="Arial"/>
                <a:cs typeface="Arial"/>
              </a:rPr>
              <a:t>Operational Procedures Development</a:t>
            </a:r>
          </a:p>
          <a:p>
            <a:pPr marL="285750" indent="-285750">
              <a:buFont typeface="Arial,Sans-Serif"/>
              <a:buChar char="•"/>
            </a:pPr>
            <a:r>
              <a:rPr lang="en-GB" sz="1400" b="1" dirty="0">
                <a:solidFill>
                  <a:schemeClr val="bg1"/>
                </a:solidFill>
                <a:latin typeface="Arial"/>
                <a:cs typeface="Arial"/>
              </a:rPr>
              <a:t>Maintenance Strategy Development</a:t>
            </a:r>
          </a:p>
        </p:txBody>
      </p:sp>
    </p:spTree>
    <p:extLst>
      <p:ext uri="{BB962C8B-B14F-4D97-AF65-F5344CB8AC3E}">
        <p14:creationId xmlns:p14="http://schemas.microsoft.com/office/powerpoint/2010/main" val="3338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D23F19-20D8-3F35-3811-A11ABDABBD31}"/>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6881C81-B725-2F53-7936-C2CD254487FA}"/>
              </a:ext>
              <a:ext uri="{C183D7F6-B498-43B3-948B-1728B52AA6E4}">
                <adec:decorative xmlns:adec="http://schemas.microsoft.com/office/drawing/2017/decorative" val="1"/>
              </a:ext>
            </a:extLst>
          </p:cNvPr>
          <p:cNvSpPr/>
          <p:nvPr/>
        </p:nvSpPr>
        <p:spPr>
          <a:xfrm>
            <a:off x="4942738" y="4081350"/>
            <a:ext cx="6101297" cy="1546764"/>
          </a:xfrm>
          <a:prstGeom prst="roundRect">
            <a:avLst>
              <a:gd name="adj" fmla="val 50000"/>
            </a:avLst>
          </a:prstGeom>
          <a:solidFill>
            <a:srgbClr val="9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14" name="Rectangle: Rounded Corners 13">
            <a:extLst>
              <a:ext uri="{FF2B5EF4-FFF2-40B4-BE49-F238E27FC236}">
                <a16:creationId xmlns:a16="http://schemas.microsoft.com/office/drawing/2014/main" id="{D63950FF-E684-0FC9-F59C-CF8C72320243}"/>
              </a:ext>
              <a:ext uri="{C183D7F6-B498-43B3-948B-1728B52AA6E4}">
                <adec:decorative xmlns:adec="http://schemas.microsoft.com/office/drawing/2017/decorative" val="1"/>
              </a:ext>
            </a:extLst>
          </p:cNvPr>
          <p:cNvSpPr/>
          <p:nvPr/>
        </p:nvSpPr>
        <p:spPr>
          <a:xfrm>
            <a:off x="4940176" y="1992647"/>
            <a:ext cx="6107442" cy="1497603"/>
          </a:xfrm>
          <a:prstGeom prst="roundRect">
            <a:avLst>
              <a:gd name="adj" fmla="val 50000"/>
            </a:avLst>
          </a:prstGeom>
          <a:solidFill>
            <a:srgbClr val="14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 name="Title 1">
            <a:extLst>
              <a:ext uri="{FF2B5EF4-FFF2-40B4-BE49-F238E27FC236}">
                <a16:creationId xmlns:a16="http://schemas.microsoft.com/office/drawing/2014/main" id="{43848897-286F-39F6-6B02-A9DE2177C8A5}"/>
              </a:ext>
            </a:extLst>
          </p:cNvPr>
          <p:cNvSpPr>
            <a:spLocks noGrp="1"/>
          </p:cNvSpPr>
          <p:nvPr>
            <p:ph type="title"/>
          </p:nvPr>
        </p:nvSpPr>
        <p:spPr>
          <a:xfrm>
            <a:off x="0" y="204280"/>
            <a:ext cx="9601200" cy="549127"/>
          </a:xfrm>
        </p:spPr>
        <p:txBody>
          <a:bodyPr/>
          <a:lstStyle/>
          <a:p>
            <a:r>
              <a:rPr lang="en-US">
                <a:latin typeface="Optima"/>
              </a:rPr>
              <a:t>What we do IV</a:t>
            </a:r>
            <a:endParaRPr lang="en-US"/>
          </a:p>
        </p:txBody>
      </p:sp>
      <p:sp>
        <p:nvSpPr>
          <p:cNvPr id="4" name="Slide Number Placeholder 3">
            <a:extLst>
              <a:ext uri="{FF2B5EF4-FFF2-40B4-BE49-F238E27FC236}">
                <a16:creationId xmlns:a16="http://schemas.microsoft.com/office/drawing/2014/main" id="{31E2E77B-57FD-F499-DCD1-F1EE071FD04A}"/>
              </a:ext>
            </a:extLst>
          </p:cNvPr>
          <p:cNvSpPr>
            <a:spLocks noGrp="1"/>
          </p:cNvSpPr>
          <p:nvPr>
            <p:ph type="sldNum" sz="quarter" idx="12"/>
          </p:nvPr>
        </p:nvSpPr>
        <p:spPr>
          <a:xfrm>
            <a:off x="10516987" y="6439210"/>
            <a:ext cx="1371600" cy="274320"/>
          </a:xfrm>
        </p:spPr>
        <p:txBody>
          <a:bodyPr/>
          <a:lstStyle/>
          <a:p>
            <a:fld id="{0FD50806-BABF-4915-9689-3B9956D1C75C}" type="slidenum">
              <a:rPr lang="en-US" b="1" dirty="0" smtClean="0">
                <a:latin typeface="Optima" panose="02000503060000020004" pitchFamily="2" charset="0"/>
              </a:rPr>
              <a:pPr/>
              <a:t>9</a:t>
            </a:fld>
            <a:endParaRPr lang="en-US" b="1">
              <a:latin typeface="Optima" panose="02000503060000020004" pitchFamily="2" charset="0"/>
            </a:endParaRPr>
          </a:p>
        </p:txBody>
      </p:sp>
      <p:graphicFrame>
        <p:nvGraphicFramePr>
          <p:cNvPr id="23" name="Chart 22" descr="This is a chart. ">
            <a:extLst>
              <a:ext uri="{FF2B5EF4-FFF2-40B4-BE49-F238E27FC236}">
                <a16:creationId xmlns:a16="http://schemas.microsoft.com/office/drawing/2014/main" id="{A8747B70-4A13-A888-9E98-922AFDC8C7D9}"/>
              </a:ext>
            </a:extLst>
          </p:cNvPr>
          <p:cNvGraphicFramePr/>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5DE9C6C5-E9FD-6F48-29DF-4A1DC72C6D0F}"/>
              </a:ext>
              <a:ext uri="{C183D7F6-B498-43B3-948B-1728B52AA6E4}">
                <adec:decorative xmlns:adec="http://schemas.microsoft.com/office/drawing/2017/decorative" val="1"/>
              </a:ext>
            </a:extLst>
          </p:cNvPr>
          <p:cNvSpPr/>
          <p:nvPr/>
        </p:nvSpPr>
        <p:spPr>
          <a:xfrm>
            <a:off x="1535712" y="2685977"/>
            <a:ext cx="2219321" cy="2254041"/>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700" b="1">
                <a:solidFill>
                  <a:srgbClr val="143A60"/>
                </a:solidFill>
                <a:latin typeface="Optima"/>
              </a:rPr>
              <a:t>Project Management</a:t>
            </a:r>
            <a:endParaRPr lang="en-US" sz="1700" err="1">
              <a:solidFill>
                <a:srgbClr val="143A60"/>
              </a:solidFill>
              <a:latin typeface="Optima"/>
            </a:endParaRPr>
          </a:p>
        </p:txBody>
      </p:sp>
      <p:sp>
        <p:nvSpPr>
          <p:cNvPr id="61" name="TextBox 47">
            <a:extLst>
              <a:ext uri="{FF2B5EF4-FFF2-40B4-BE49-F238E27FC236}">
                <a16:creationId xmlns:a16="http://schemas.microsoft.com/office/drawing/2014/main" id="{00AD6F5C-BD89-6602-B5B4-FABB8AA53539}"/>
              </a:ext>
            </a:extLst>
          </p:cNvPr>
          <p:cNvSpPr txBox="1"/>
          <p:nvPr/>
        </p:nvSpPr>
        <p:spPr>
          <a:xfrm>
            <a:off x="5564510" y="2159982"/>
            <a:ext cx="4857751" cy="1077218"/>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en-GB" sz="1400" b="1">
              <a:solidFill>
                <a:schemeClr val="bg1"/>
              </a:solidFill>
              <a:latin typeface="Optima"/>
            </a:endParaRPr>
          </a:p>
          <a:p>
            <a:pPr marL="285750" indent="-285750">
              <a:buFont typeface="Arial"/>
              <a:buChar char="•"/>
            </a:pPr>
            <a:r>
              <a:rPr lang="en-GB" sz="1400" b="1">
                <a:solidFill>
                  <a:schemeClr val="bg1"/>
                </a:solidFill>
                <a:latin typeface="Optima"/>
              </a:rPr>
              <a:t>Programme Engineering Management</a:t>
            </a:r>
            <a:endParaRPr lang="en-US">
              <a:solidFill>
                <a:schemeClr val="bg1"/>
              </a:solidFill>
            </a:endParaRPr>
          </a:p>
          <a:p>
            <a:pPr marL="285750" indent="-285750">
              <a:buFont typeface="Arial"/>
              <a:buChar char="•"/>
            </a:pPr>
            <a:r>
              <a:rPr lang="en-GB" sz="1400" b="1">
                <a:solidFill>
                  <a:schemeClr val="bg1"/>
                </a:solidFill>
                <a:latin typeface="Optima"/>
              </a:rPr>
              <a:t>Technical Project Management</a:t>
            </a:r>
          </a:p>
          <a:p>
            <a:pPr marL="285750" indent="-285750">
              <a:buFont typeface="Arial"/>
              <a:buChar char="•"/>
            </a:pPr>
            <a:r>
              <a:rPr lang="en-GB" sz="1400" b="1">
                <a:solidFill>
                  <a:schemeClr val="bg1"/>
                </a:solidFill>
                <a:latin typeface="Optima"/>
              </a:rPr>
              <a:t>Technology Strategy and Innovation Management</a:t>
            </a:r>
          </a:p>
          <a:p>
            <a:pPr marL="285750" indent="-285750">
              <a:buFont typeface="Arial"/>
              <a:buChar char="•"/>
            </a:pPr>
            <a:r>
              <a:rPr lang="en-GB" sz="1400" b="1">
                <a:solidFill>
                  <a:schemeClr val="bg1"/>
                </a:solidFill>
                <a:latin typeface="Optima"/>
              </a:rPr>
              <a:t>Programme Planning</a:t>
            </a:r>
          </a:p>
        </p:txBody>
      </p:sp>
      <p:sp>
        <p:nvSpPr>
          <p:cNvPr id="51" name="TextBox 47">
            <a:extLst>
              <a:ext uri="{FF2B5EF4-FFF2-40B4-BE49-F238E27FC236}">
                <a16:creationId xmlns:a16="http://schemas.microsoft.com/office/drawing/2014/main" id="{56C0AB8E-CC76-DDC5-EBBA-4A80924376C8}"/>
              </a:ext>
            </a:extLst>
          </p:cNvPr>
          <p:cNvSpPr txBox="1"/>
          <p:nvPr/>
        </p:nvSpPr>
        <p:spPr>
          <a:xfrm>
            <a:off x="5633190" y="3643724"/>
            <a:ext cx="4397039" cy="646331"/>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400" b="1">
              <a:solidFill>
                <a:schemeClr val="bg1"/>
              </a:solidFill>
              <a:latin typeface="Optima"/>
            </a:endParaRPr>
          </a:p>
          <a:p>
            <a:pPr marL="285750" indent="-285750">
              <a:buFont typeface="Arial"/>
              <a:buChar char="•"/>
            </a:pPr>
            <a:r>
              <a:rPr lang="en-GB" sz="1400" b="1">
                <a:solidFill>
                  <a:schemeClr val="bg1"/>
                </a:solidFill>
                <a:latin typeface="Optima"/>
              </a:rPr>
              <a:t>Technical Project Management</a:t>
            </a:r>
            <a:endParaRPr lang="en-GB" sz="1400">
              <a:solidFill>
                <a:schemeClr val="bg1"/>
              </a:solidFill>
              <a:latin typeface="Book Antiqua"/>
            </a:endParaRPr>
          </a:p>
          <a:p>
            <a:pPr marL="285750" indent="-285750">
              <a:buFont typeface="Arial"/>
              <a:buChar char="•"/>
            </a:pPr>
            <a:endParaRPr lang="en-GB" sz="1400" b="1">
              <a:solidFill>
                <a:schemeClr val="bg1"/>
              </a:solidFill>
              <a:latin typeface="Optima"/>
            </a:endParaRPr>
          </a:p>
        </p:txBody>
      </p:sp>
      <p:sp>
        <p:nvSpPr>
          <p:cNvPr id="60" name="TextBox 47">
            <a:extLst>
              <a:ext uri="{FF2B5EF4-FFF2-40B4-BE49-F238E27FC236}">
                <a16:creationId xmlns:a16="http://schemas.microsoft.com/office/drawing/2014/main" id="{6C1BD70D-28DA-9904-69E7-3197A45667C8}"/>
              </a:ext>
            </a:extLst>
          </p:cNvPr>
          <p:cNvSpPr txBox="1"/>
          <p:nvPr/>
        </p:nvSpPr>
        <p:spPr>
          <a:xfrm>
            <a:off x="5633190" y="4205510"/>
            <a:ext cx="4397039" cy="1077218"/>
          </a:xfrm>
          <a:prstGeom prst="rect">
            <a:avLst/>
          </a:prstGeom>
          <a:noFill/>
          <a:ln w="6350">
            <a:noFill/>
            <a:prstDash val="dash"/>
          </a:ln>
        </p:spPr>
        <p:txBody>
          <a:bodyPr wrap="square" lIns="0" tIns="0" rIns="0" bIns="0" rtlCol="0" anchor="ctr">
            <a:spAutoFit/>
          </a:bodyPr>
          <a:lstStyle>
            <a:defPPr>
              <a:defRPr lang="en-US"/>
            </a:defPPr>
            <a:lvl1pPr>
              <a:defRPr sz="1400" b="1">
                <a:solidFill>
                  <a:schemeClr val="bg1"/>
                </a:solidFill>
                <a:latin typeface="Optima" panose="0200050306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Optima"/>
              </a:rPr>
              <a:t>Stakeholder Management</a:t>
            </a:r>
            <a:endParaRPr lang="en-US">
              <a:latin typeface="Optima"/>
            </a:endParaRPr>
          </a:p>
          <a:p>
            <a:pPr marL="285750" indent="-285750">
              <a:buFont typeface="Arial"/>
              <a:buChar char="•"/>
            </a:pPr>
            <a:r>
              <a:rPr lang="en-GB">
                <a:latin typeface="Optima"/>
              </a:rPr>
              <a:t>ORR / DfT / NRPAP / RSSB</a:t>
            </a:r>
            <a:endParaRPr lang="en-US">
              <a:latin typeface="Optima"/>
            </a:endParaRPr>
          </a:p>
          <a:p>
            <a:pPr marL="285750" indent="-285750">
              <a:buFont typeface="Arial"/>
              <a:buChar char="•"/>
            </a:pPr>
            <a:r>
              <a:rPr lang="en-GB">
                <a:latin typeface="Optima"/>
              </a:rPr>
              <a:t>ISA / ASBO / APBO</a:t>
            </a:r>
          </a:p>
          <a:p>
            <a:pPr marL="285750" indent="-285750">
              <a:buFont typeface="Arial"/>
              <a:buChar char="•"/>
            </a:pPr>
            <a:r>
              <a:rPr lang="en-GB">
                <a:latin typeface="Optima"/>
              </a:rPr>
              <a:t>TOCs / OPs / Maintainers </a:t>
            </a:r>
          </a:p>
          <a:p>
            <a:pPr marL="285750" indent="-285750">
              <a:buFont typeface="Arial"/>
              <a:buChar char="•"/>
            </a:pPr>
            <a:r>
              <a:rPr lang="en-GB">
                <a:latin typeface="Optima"/>
              </a:rPr>
              <a:t>NR Technical Authority</a:t>
            </a:r>
          </a:p>
        </p:txBody>
      </p:sp>
      <p:sp>
        <p:nvSpPr>
          <p:cNvPr id="16" name="Oval 15">
            <a:extLst>
              <a:ext uri="{FF2B5EF4-FFF2-40B4-BE49-F238E27FC236}">
                <a16:creationId xmlns:a16="http://schemas.microsoft.com/office/drawing/2014/main" id="{0134A839-08E9-5AAF-F7AC-450C1ED0D462}"/>
              </a:ext>
              <a:ext uri="{C183D7F6-B498-43B3-948B-1728B52AA6E4}">
                <adec:decorative xmlns:adec="http://schemas.microsoft.com/office/drawing/2017/decorative" val="1"/>
              </a:ext>
            </a:extLst>
          </p:cNvPr>
          <p:cNvSpPr/>
          <p:nvPr/>
        </p:nvSpPr>
        <p:spPr>
          <a:xfrm>
            <a:off x="10239407" y="2454349"/>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
        <p:nvSpPr>
          <p:cNvPr id="20" name="Oval 19">
            <a:extLst>
              <a:ext uri="{FF2B5EF4-FFF2-40B4-BE49-F238E27FC236}">
                <a16:creationId xmlns:a16="http://schemas.microsoft.com/office/drawing/2014/main" id="{E3EFFC7B-F9A4-D134-CE9B-3772526617E8}"/>
              </a:ext>
              <a:ext uri="{C183D7F6-B498-43B3-948B-1728B52AA6E4}">
                <adec:decorative xmlns:adec="http://schemas.microsoft.com/office/drawing/2017/decorative" val="1"/>
              </a:ext>
            </a:extLst>
          </p:cNvPr>
          <p:cNvSpPr/>
          <p:nvPr/>
        </p:nvSpPr>
        <p:spPr>
          <a:xfrm>
            <a:off x="10239406" y="4571785"/>
            <a:ext cx="572112" cy="57211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tima" panose="02000503060000020004" pitchFamily="2" charset="0"/>
            </a:endParaRPr>
          </a:p>
        </p:txBody>
      </p:sp>
    </p:spTree>
    <p:extLst>
      <p:ext uri="{BB962C8B-B14F-4D97-AF65-F5344CB8AC3E}">
        <p14:creationId xmlns:p14="http://schemas.microsoft.com/office/powerpoint/2010/main" val="30123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1_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88443c-a8ea-4c3b-b0ed-42878d433527">
      <Terms xmlns="http://schemas.microsoft.com/office/infopath/2007/PartnerControls"/>
    </lcf76f155ced4ddcb4097134ff3c332f>
    <TaxCatchAll xmlns="77b6b5e3-69fc-4407-b8dd-6891db6dd37f" xsi:nil="true"/>
    <SharedWithUsers xmlns="77b6b5e3-69fc-4407-b8dd-6891db6dd37f">
      <UserInfo>
        <DisplayName>Antonis Phasouliotis</DisplayName>
        <AccountId>12</AccountId>
        <AccountType/>
      </UserInfo>
      <UserInfo>
        <DisplayName>Xenophon Christodoulou</DisplayName>
        <AccountId>14</AccountId>
        <AccountType/>
      </UserInfo>
      <UserInfo>
        <DisplayName>Panos Rogakos</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2462FFC1584B419895D108BCB11A6C" ma:contentTypeVersion="14" ma:contentTypeDescription="Create a new document." ma:contentTypeScope="" ma:versionID="c35eaf3029e02443dad0d9a01767a5d3">
  <xsd:schema xmlns:xsd="http://www.w3.org/2001/XMLSchema" xmlns:xs="http://www.w3.org/2001/XMLSchema" xmlns:p="http://schemas.microsoft.com/office/2006/metadata/properties" xmlns:ns2="6d88443c-a8ea-4c3b-b0ed-42878d433527" xmlns:ns3="77b6b5e3-69fc-4407-b8dd-6891db6dd37f" targetNamespace="http://schemas.microsoft.com/office/2006/metadata/properties" ma:root="true" ma:fieldsID="8f9983dec59c2cd1abb9c91de5e2d506" ns2:_="" ns3:_="">
    <xsd:import namespace="6d88443c-a8ea-4c3b-b0ed-42878d433527"/>
    <xsd:import namespace="77b6b5e3-69fc-4407-b8dd-6891db6dd37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8443c-a8ea-4c3b-b0ed-42878d4335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5a9e4b6-0ada-4c25-9c38-b75c2722062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b6b5e3-69fc-4407-b8dd-6891db6dd37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bd56016-a015-4d99-8528-f59c17cf38bb}" ma:internalName="TaxCatchAll" ma:showField="CatchAllData" ma:web="77b6b5e3-69fc-4407-b8dd-6891db6dd37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EC7224-B321-4890-BEF6-2FF5E905B029}">
  <ds:schemaRefs>
    <ds:schemaRef ds:uri="http://schemas.microsoft.com/sharepoint/v3/contenttype/forms"/>
  </ds:schemaRefs>
</ds:datastoreItem>
</file>

<file path=customXml/itemProps2.xml><?xml version="1.0" encoding="utf-8"?>
<ds:datastoreItem xmlns:ds="http://schemas.openxmlformats.org/officeDocument/2006/customXml" ds:itemID="{8ADEC0C6-527F-4773-AFC1-F4496D3E1F9B}">
  <ds:schemaRef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6d88443c-a8ea-4c3b-b0ed-42878d433527"/>
    <ds:schemaRef ds:uri="http://purl.org/dc/terms/"/>
    <ds:schemaRef ds:uri="http://purl.org/dc/dcmitype/"/>
    <ds:schemaRef ds:uri="http://schemas.microsoft.com/office/infopath/2007/PartnerControls"/>
    <ds:schemaRef ds:uri="77b6b5e3-69fc-4407-b8dd-6891db6dd37f"/>
    <ds:schemaRef ds:uri="http://purl.org/dc/elements/1.1/"/>
  </ds:schemaRefs>
</ds:datastoreItem>
</file>

<file path=customXml/itemProps3.xml><?xml version="1.0" encoding="utf-8"?>
<ds:datastoreItem xmlns:ds="http://schemas.openxmlformats.org/officeDocument/2006/customXml" ds:itemID="{97FCE38D-BEA3-4061-BAF9-9FD9C23EC993}">
  <ds:schemaRefs>
    <ds:schemaRef ds:uri="6d88443c-a8ea-4c3b-b0ed-42878d433527"/>
    <ds:schemaRef ds:uri="77b6b5e3-69fc-4407-b8dd-6891db6dd3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Sales Direction 16X9</Template>
  <TotalTime>0</TotalTime>
  <Words>4117</Words>
  <Application>Microsoft Macintosh PowerPoint</Application>
  <PresentationFormat>Widescreen</PresentationFormat>
  <Paragraphs>351</Paragraphs>
  <Slides>29</Slides>
  <Notes>2</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7" baseType="lpstr">
      <vt:lpstr>Arial</vt:lpstr>
      <vt:lpstr>Arial,Sans-Serif</vt:lpstr>
      <vt:lpstr>Book Antiqua</vt:lpstr>
      <vt:lpstr>Calibri</vt:lpstr>
      <vt:lpstr>Optima</vt:lpstr>
      <vt:lpstr>Sales Direction 16X9</vt:lpstr>
      <vt:lpstr>1_Sales Direction 16X9</vt:lpstr>
      <vt:lpstr>Visio.Drawing.11</vt:lpstr>
      <vt:lpstr>PowerPoint Presentation</vt:lpstr>
      <vt:lpstr>Who we are</vt:lpstr>
      <vt:lpstr>Our Vision</vt:lpstr>
      <vt:lpstr>Our Values</vt:lpstr>
      <vt:lpstr>Core Services</vt:lpstr>
      <vt:lpstr>What we do I</vt:lpstr>
      <vt:lpstr>What we do II</vt:lpstr>
      <vt:lpstr>What we do III</vt:lpstr>
      <vt:lpstr>What we do IV</vt:lpstr>
      <vt:lpstr>Synergy Rail Team</vt:lpstr>
      <vt:lpstr>Synergy Rail Team</vt:lpstr>
      <vt:lpstr>Our Clients</vt:lpstr>
      <vt:lpstr>PowerPoint Presentation</vt:lpstr>
      <vt:lpstr>Case Study 1 – W&amp;W ETCS Project Stage A, Stage B&amp;C</vt:lpstr>
      <vt:lpstr>Case Study 1 – ETCS Project Synergy Rail Team Structure</vt:lpstr>
      <vt:lpstr>Case Study 2 – Heathrow T5 TTS Capacity Enhancements</vt:lpstr>
      <vt:lpstr>Case Study 3 – Optimised Train Track Operations (OTTO)</vt:lpstr>
      <vt:lpstr>Case Study 4 – Radio Based Limited Supervision System Development</vt:lpstr>
      <vt:lpstr>Case Study 5 – Siemens Mobility Assurance Support Services </vt:lpstr>
      <vt:lpstr>Case Study 6 – NR Management Consultancy Framework</vt:lpstr>
      <vt:lpstr>Case Study 7 – Traffic Management Project: Wales and Anglia </vt:lpstr>
      <vt:lpstr>Case Study 8 – Train Detection Failure Investigation and Rectification </vt:lpstr>
      <vt:lpstr>Case Study 9 – Layered Information Exchange (LINX) Safety Case </vt:lpstr>
      <vt:lpstr>Case Study 10 – COMPASS (PS)</vt:lpstr>
      <vt:lpstr>Case Study 11 – SCADA Safety Integrity Analysis and System Safety Management </vt:lpstr>
      <vt:lpstr>Case Study 12 – Bid Support – NR Southern IP SMD Framework  </vt:lpstr>
      <vt:lpstr>Case Study 13 – Bid Support – Abellio Traffic Management Concept of Operation   </vt:lpstr>
      <vt:lpstr>Case Study 14 – North West Electrification Programme and Enhancement Projects   </vt:lpstr>
      <vt:lpstr>Case Study 15 – Neasden Depot  AzLM Axle Counter Mis-counts Investigation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Synergy Rail</dc:title>
  <dc:creator>Charalambos Constantinides</dc:creator>
  <cp:lastModifiedBy>Xen Christodoulou</cp:lastModifiedBy>
  <cp:revision>5</cp:revision>
  <cp:lastPrinted>2019-04-15T21:40:37Z</cp:lastPrinted>
  <dcterms:created xsi:type="dcterms:W3CDTF">2019-04-10T13:58:36Z</dcterms:created>
  <dcterms:modified xsi:type="dcterms:W3CDTF">2024-01-31T17:53:00Z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0x010100A72462FFC1584B419895D108BCB11A6C</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y fmtid="{D5CDD505-2E9C-101B-9397-08002B2CF9AE}" pid="9" name="MSIP_Label_8577031b-11bc-4db9-b655-7d79027ad570_Enabled">
    <vt:lpwstr>true</vt:lpwstr>
  </property>
  <property fmtid="{D5CDD505-2E9C-101B-9397-08002B2CF9AE}" pid="10" name="MSIP_Label_8577031b-11bc-4db9-b655-7d79027ad570_SetDate">
    <vt:lpwstr>2024-01-31T17:53:00Z</vt:lpwstr>
  </property>
  <property fmtid="{D5CDD505-2E9C-101B-9397-08002B2CF9AE}" pid="11" name="MSIP_Label_8577031b-11bc-4db9-b655-7d79027ad570_Method">
    <vt:lpwstr>Standard</vt:lpwstr>
  </property>
  <property fmtid="{D5CDD505-2E9C-101B-9397-08002B2CF9AE}" pid="12" name="MSIP_Label_8577031b-11bc-4db9-b655-7d79027ad570_Name">
    <vt:lpwstr>8577031b-11bc-4db9-b655-7d79027ad570</vt:lpwstr>
  </property>
  <property fmtid="{D5CDD505-2E9C-101B-9397-08002B2CF9AE}" pid="13" name="MSIP_Label_8577031b-11bc-4db9-b655-7d79027ad570_SiteId">
    <vt:lpwstr>c22cc3e1-5d7f-4f4d-be03-d5a158cc9409</vt:lpwstr>
  </property>
  <property fmtid="{D5CDD505-2E9C-101B-9397-08002B2CF9AE}" pid="14" name="MSIP_Label_8577031b-11bc-4db9-b655-7d79027ad570_ActionId">
    <vt:lpwstr>7168c669-8211-435a-8672-153cbf4ad744</vt:lpwstr>
  </property>
  <property fmtid="{D5CDD505-2E9C-101B-9397-08002B2CF9AE}" pid="15" name="MSIP_Label_8577031b-11bc-4db9-b655-7d79027ad570_ContentBits">
    <vt:lpwstr>1</vt:lpwstr>
  </property>
  <property fmtid="{D5CDD505-2E9C-101B-9397-08002B2CF9AE}" pid="16" name="ClassificationContentMarkingHeaderLocations">
    <vt:lpwstr>Sales Direction 16X9:11\1_Sales Direction 16X9:4</vt:lpwstr>
  </property>
  <property fmtid="{D5CDD505-2E9C-101B-9397-08002B2CF9AE}" pid="17" name="ClassificationContentMarkingHeaderText">
    <vt:lpwstr>OFFICIAL</vt:lpwstr>
  </property>
</Properties>
</file>